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0"/>
  </p:notesMasterIdLst>
  <p:handoutMasterIdLst>
    <p:handoutMasterId r:id="rId11"/>
  </p:handoutMasterIdLst>
  <p:sldIdLst>
    <p:sldId id="272" r:id="rId2"/>
    <p:sldId id="257" r:id="rId3"/>
    <p:sldId id="258" r:id="rId4"/>
    <p:sldId id="259" r:id="rId5"/>
    <p:sldId id="262" r:id="rId6"/>
    <p:sldId id="260" r:id="rId7"/>
    <p:sldId id="261" r:id="rId8"/>
    <p:sldId id="274" r:id="rId9"/>
  </p:sldIdLst>
  <p:sldSz cx="6858000" cy="9144000" type="screen4x3"/>
  <p:notesSz cx="6735763" cy="9869488"/>
  <p:defaultTextStyle>
    <a:defPPr>
      <a:defRPr lang="fr-FR"/>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15:guide id="1" orient="horz" pos="3108">
          <p15:clr>
            <a:srgbClr val="A4A3A4"/>
          </p15:clr>
        </p15:guide>
        <p15:guide id="2" pos="212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20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5620"/>
    <p:restoredTop sz="94660"/>
  </p:normalViewPr>
  <p:slideViewPr>
    <p:cSldViewPr snapToGrid="0" snapToObjects="1">
      <p:cViewPr varScale="1">
        <p:scale>
          <a:sx n="56" d="100"/>
          <a:sy n="56" d="100"/>
        </p:scale>
        <p:origin x="1830" y="84"/>
      </p:cViewPr>
      <p:guideLst>
        <p:guide orient="horz" pos="2880"/>
        <p:guide pos="2160"/>
      </p:guideLst>
    </p:cSldViewPr>
  </p:slideViewPr>
  <p:notesTextViewPr>
    <p:cViewPr>
      <p:scale>
        <a:sx n="100" d="100"/>
        <a:sy n="100" d="100"/>
      </p:scale>
      <p:origin x="0" y="0"/>
    </p:cViewPr>
  </p:notesTextViewPr>
  <p:notesViewPr>
    <p:cSldViewPr snapToGrid="0" snapToObjects="1">
      <p:cViewPr varScale="1">
        <p:scale>
          <a:sx n="65" d="100"/>
          <a:sy n="65" d="100"/>
        </p:scale>
        <p:origin x="-2952" y="-126"/>
      </p:cViewPr>
      <p:guideLst>
        <p:guide orient="horz" pos="3108"/>
        <p:guide pos="212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lvl1pPr>
          </a:lstStyle>
          <a:p>
            <a:fld id="{0FCEB287-52D7-4C8A-8C2A-F4C642E895DE}" type="datetimeFigureOut">
              <a:rPr lang="fr-FR" smtClean="0"/>
              <a:pPr/>
              <a:t>19/04/2021</a:t>
            </a:fld>
            <a:endParaRPr lang="fr-FR"/>
          </a:p>
        </p:txBody>
      </p:sp>
      <p:sp>
        <p:nvSpPr>
          <p:cNvPr id="4" name="Espace réservé du pied de page 3"/>
          <p:cNvSpPr>
            <a:spLocks noGrp="1"/>
          </p:cNvSpPr>
          <p:nvPr>
            <p:ph type="ftr" sz="quarter" idx="2"/>
          </p:nvPr>
        </p:nvSpPr>
        <p:spPr>
          <a:xfrm>
            <a:off x="0" y="9374188"/>
            <a:ext cx="2919413" cy="493712"/>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14763" y="9374188"/>
            <a:ext cx="2919412" cy="493712"/>
          </a:xfrm>
          <a:prstGeom prst="rect">
            <a:avLst/>
          </a:prstGeom>
        </p:spPr>
        <p:txBody>
          <a:bodyPr vert="horz" lIns="91440" tIns="45720" rIns="91440" bIns="45720" rtlCol="0" anchor="b"/>
          <a:lstStyle>
            <a:lvl1pPr algn="r">
              <a:defRPr sz="1200"/>
            </a:lvl1pPr>
          </a:lstStyle>
          <a:p>
            <a:fld id="{93BFECE2-3BF3-4EB9-B243-6F1893217397}" type="slidenum">
              <a:rPr lang="fr-FR" smtClean="0"/>
              <a:pPr/>
              <a:t>‹N°›</a:t>
            </a:fld>
            <a:endParaRPr lang="fr-FR"/>
          </a:p>
        </p:txBody>
      </p:sp>
    </p:spTree>
    <p:extLst>
      <p:ext uri="{BB962C8B-B14F-4D97-AF65-F5344CB8AC3E}">
        <p14:creationId xmlns:p14="http://schemas.microsoft.com/office/powerpoint/2010/main" val="40406656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14763" y="0"/>
            <a:ext cx="2919412" cy="493713"/>
          </a:xfrm>
          <a:prstGeom prst="rect">
            <a:avLst/>
          </a:prstGeom>
        </p:spPr>
        <p:txBody>
          <a:bodyPr vert="horz" lIns="91440" tIns="45720" rIns="91440" bIns="45720" rtlCol="0"/>
          <a:lstStyle>
            <a:lvl1pPr algn="r">
              <a:defRPr sz="1200"/>
            </a:lvl1pPr>
          </a:lstStyle>
          <a:p>
            <a:fld id="{4EB896E7-1E63-4960-A58B-8E0718A6C035}" type="datetimeFigureOut">
              <a:rPr lang="fr-FR" smtClean="0"/>
              <a:pPr/>
              <a:t>19/04/2021</a:t>
            </a:fld>
            <a:endParaRPr lang="fr-FR"/>
          </a:p>
        </p:txBody>
      </p:sp>
      <p:sp>
        <p:nvSpPr>
          <p:cNvPr id="4" name="Espace réservé de l'image des diapositives 3"/>
          <p:cNvSpPr>
            <a:spLocks noGrp="1" noRot="1" noChangeAspect="1"/>
          </p:cNvSpPr>
          <p:nvPr>
            <p:ph type="sldImg" idx="2"/>
          </p:nvPr>
        </p:nvSpPr>
        <p:spPr>
          <a:xfrm>
            <a:off x="1979613" y="739775"/>
            <a:ext cx="2776537" cy="370205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3100" y="4687888"/>
            <a:ext cx="5389563" cy="4441825"/>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374188"/>
            <a:ext cx="2919413" cy="49371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14763" y="9374188"/>
            <a:ext cx="2919412" cy="493712"/>
          </a:xfrm>
          <a:prstGeom prst="rect">
            <a:avLst/>
          </a:prstGeom>
        </p:spPr>
        <p:txBody>
          <a:bodyPr vert="horz" lIns="91440" tIns="45720" rIns="91440" bIns="45720" rtlCol="0" anchor="b"/>
          <a:lstStyle>
            <a:lvl1pPr algn="r">
              <a:defRPr sz="1200"/>
            </a:lvl1pPr>
          </a:lstStyle>
          <a:p>
            <a:fld id="{E612BF14-325F-4519-8BE5-B27B2987AACE}" type="slidenum">
              <a:rPr lang="fr-FR" smtClean="0"/>
              <a:pPr/>
              <a:t>‹N°›</a:t>
            </a:fld>
            <a:endParaRPr lang="fr-FR"/>
          </a:p>
        </p:txBody>
      </p:sp>
    </p:spTree>
    <p:extLst>
      <p:ext uri="{BB962C8B-B14F-4D97-AF65-F5344CB8AC3E}">
        <p14:creationId xmlns:p14="http://schemas.microsoft.com/office/powerpoint/2010/main" val="2811493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612BF14-325F-4519-8BE5-B27B2987AACE}" type="slidenum">
              <a:rPr lang="fr-FR" smtClean="0"/>
              <a:pPr/>
              <a:t>1</a:t>
            </a:fld>
            <a:endParaRPr lang="fr-FR"/>
          </a:p>
        </p:txBody>
      </p:sp>
    </p:spTree>
    <p:extLst>
      <p:ext uri="{BB962C8B-B14F-4D97-AF65-F5344CB8AC3E}">
        <p14:creationId xmlns:p14="http://schemas.microsoft.com/office/powerpoint/2010/main" val="1281556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6350" y="-11290"/>
            <a:ext cx="6877353" cy="9166580"/>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847947" y="3206046"/>
            <a:ext cx="4370039" cy="2195069"/>
          </a:xfrm>
        </p:spPr>
        <p:txBody>
          <a:bodyPr anchor="b">
            <a:noAutofit/>
          </a:bodyPr>
          <a:lstStyle>
            <a:lvl1pPr algn="r">
              <a:defRPr sz="4050">
                <a:solidFill>
                  <a:schemeClr val="accent1"/>
                </a:solidFill>
              </a:defRPr>
            </a:lvl1pPr>
          </a:lstStyle>
          <a:p>
            <a:r>
              <a:rPr lang="fr-FR" smtClean="0"/>
              <a:t>Modifiez le style du titre</a:t>
            </a:r>
            <a:endParaRPr lang="en-US" dirty="0"/>
          </a:p>
        </p:txBody>
      </p:sp>
      <p:sp>
        <p:nvSpPr>
          <p:cNvPr id="3" name="Subtitle 2"/>
          <p:cNvSpPr>
            <a:spLocks noGrp="1"/>
          </p:cNvSpPr>
          <p:nvPr>
            <p:ph type="subTitle" idx="1"/>
          </p:nvPr>
        </p:nvSpPr>
        <p:spPr>
          <a:xfrm>
            <a:off x="847947" y="5401113"/>
            <a:ext cx="4370039" cy="1462532"/>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pPr>
              <a:defRPr/>
            </a:pPr>
            <a:fld id="{B21D0247-359D-490A-AF1B-77FFFBC037AA}" type="datetime1">
              <a:rPr lang="fr-FR" smtClean="0"/>
              <a:pPr>
                <a:defRPr/>
              </a:pPr>
              <a:t>19/04/2021</a:t>
            </a:fld>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8D514A09-F0D4-4297-A002-B807EBE7BC0D}" type="slidenum">
              <a:rPr lang="fr-FR" smtClean="0"/>
              <a:pPr>
                <a:defRPr/>
              </a:pPr>
              <a:t>‹N°›</a:t>
            </a:fld>
            <a:endParaRPr lang="fr-FR"/>
          </a:p>
        </p:txBody>
      </p:sp>
    </p:spTree>
    <p:extLst>
      <p:ext uri="{BB962C8B-B14F-4D97-AF65-F5344CB8AC3E}">
        <p14:creationId xmlns:p14="http://schemas.microsoft.com/office/powerpoint/2010/main" val="609433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812800"/>
            <a:ext cx="4760786" cy="4538133"/>
          </a:xfrm>
        </p:spPr>
        <p:txBody>
          <a:bodyPr anchor="ctr">
            <a:normAutofit/>
          </a:bodyPr>
          <a:lstStyle>
            <a:lvl1pPr algn="l">
              <a:defRPr sz="3300" b="0" cap="none"/>
            </a:lvl1pPr>
          </a:lstStyle>
          <a:p>
            <a:r>
              <a:rPr lang="fr-FR" smtClean="0"/>
              <a:t>Modifiez le style du titre</a:t>
            </a:r>
            <a:endParaRPr lang="en-US" dirty="0"/>
          </a:p>
        </p:txBody>
      </p:sp>
      <p:sp>
        <p:nvSpPr>
          <p:cNvPr id="3" name="Text Placeholder 2"/>
          <p:cNvSpPr>
            <a:spLocks noGrp="1"/>
          </p:cNvSpPr>
          <p:nvPr>
            <p:ph type="body" idx="1"/>
          </p:nvPr>
        </p:nvSpPr>
        <p:spPr>
          <a:xfrm>
            <a:off x="457200" y="5960533"/>
            <a:ext cx="4760786" cy="2094616"/>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4/19/2021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93745196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81164" y="812800"/>
            <a:ext cx="4554137" cy="4030133"/>
          </a:xfrm>
        </p:spPr>
        <p:txBody>
          <a:bodyPr anchor="ctr">
            <a:normAutofit/>
          </a:bodyPr>
          <a:lstStyle>
            <a:lvl1pPr algn="l">
              <a:defRPr sz="3300" b="0" cap="none"/>
            </a:lvl1pPr>
          </a:lstStyle>
          <a:p>
            <a:r>
              <a:rPr lang="fr-FR" smtClean="0"/>
              <a:t>Modifiez le style du titre</a:t>
            </a:r>
            <a:endParaRPr lang="en-US" dirty="0"/>
          </a:p>
        </p:txBody>
      </p:sp>
      <p:sp>
        <p:nvSpPr>
          <p:cNvPr id="23" name="Text Placeholder 9"/>
          <p:cNvSpPr>
            <a:spLocks noGrp="1"/>
          </p:cNvSpPr>
          <p:nvPr>
            <p:ph type="body" sz="quarter" idx="13"/>
          </p:nvPr>
        </p:nvSpPr>
        <p:spPr>
          <a:xfrm>
            <a:off x="825806" y="4842933"/>
            <a:ext cx="4064853" cy="508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457199" y="5960533"/>
            <a:ext cx="4760786" cy="2094616"/>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4/19/2021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24" name="TextBox 23"/>
          <p:cNvSpPr txBox="1"/>
          <p:nvPr/>
        </p:nvSpPr>
        <p:spPr>
          <a:xfrm>
            <a:off x="362034" y="1053838"/>
            <a:ext cx="342989" cy="779701"/>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5060775" y="3848742"/>
            <a:ext cx="342989" cy="779701"/>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986898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457199" y="2575984"/>
            <a:ext cx="4760786" cy="3460613"/>
          </a:xfrm>
        </p:spPr>
        <p:txBody>
          <a:bodyPr anchor="b">
            <a:normAutofit/>
          </a:bodyPr>
          <a:lstStyle>
            <a:lvl1pPr algn="l">
              <a:defRPr sz="3300" b="0" cap="none"/>
            </a:lvl1pPr>
          </a:lstStyle>
          <a:p>
            <a:r>
              <a:rPr lang="fr-FR" smtClean="0"/>
              <a:t>Modifiez le style du titre</a:t>
            </a:r>
            <a:endParaRPr lang="en-US" dirty="0"/>
          </a:p>
        </p:txBody>
      </p:sp>
      <p:sp>
        <p:nvSpPr>
          <p:cNvPr id="3" name="Text Placeholder 2"/>
          <p:cNvSpPr>
            <a:spLocks noGrp="1"/>
          </p:cNvSpPr>
          <p:nvPr>
            <p:ph type="body" idx="1"/>
          </p:nvPr>
        </p:nvSpPr>
        <p:spPr>
          <a:xfrm>
            <a:off x="457199" y="6036597"/>
            <a:ext cx="4760786" cy="2018552"/>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4/19/2021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48231864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581164" y="812800"/>
            <a:ext cx="4554137" cy="4030133"/>
          </a:xfrm>
        </p:spPr>
        <p:txBody>
          <a:bodyPr anchor="ctr">
            <a:normAutofit/>
          </a:bodyPr>
          <a:lstStyle>
            <a:lvl1pPr algn="l">
              <a:defRPr sz="3300" b="0" cap="none"/>
            </a:lvl1pPr>
          </a:lstStyle>
          <a:p>
            <a:r>
              <a:rPr lang="fr-FR" smtClean="0"/>
              <a:t>Modifiez le style du titre</a:t>
            </a:r>
            <a:endParaRPr lang="en-US" dirty="0"/>
          </a:p>
        </p:txBody>
      </p:sp>
      <p:sp>
        <p:nvSpPr>
          <p:cNvPr id="23" name="Text Placeholder 9"/>
          <p:cNvSpPr>
            <a:spLocks noGrp="1"/>
          </p:cNvSpPr>
          <p:nvPr>
            <p:ph type="body" sz="quarter" idx="13"/>
          </p:nvPr>
        </p:nvSpPr>
        <p:spPr>
          <a:xfrm>
            <a:off x="457198" y="5350933"/>
            <a:ext cx="4760787" cy="685664"/>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457199" y="6036597"/>
            <a:ext cx="4760786" cy="2018552"/>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4/19/2021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24" name="TextBox 23"/>
          <p:cNvSpPr txBox="1"/>
          <p:nvPr/>
        </p:nvSpPr>
        <p:spPr>
          <a:xfrm>
            <a:off x="362034" y="1053838"/>
            <a:ext cx="342989" cy="779701"/>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5060775" y="3848742"/>
            <a:ext cx="342989" cy="779701"/>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1012849"/>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461886" y="812800"/>
            <a:ext cx="4756099" cy="4030133"/>
          </a:xfrm>
        </p:spPr>
        <p:txBody>
          <a:bodyPr anchor="ctr">
            <a:normAutofit/>
          </a:bodyPr>
          <a:lstStyle>
            <a:lvl1pPr algn="l">
              <a:defRPr sz="3300" b="0" cap="none"/>
            </a:lvl1pPr>
          </a:lstStyle>
          <a:p>
            <a:r>
              <a:rPr lang="fr-FR" smtClean="0"/>
              <a:t>Modifiez le style du titre</a:t>
            </a:r>
            <a:endParaRPr lang="en-US" dirty="0"/>
          </a:p>
        </p:txBody>
      </p:sp>
      <p:sp>
        <p:nvSpPr>
          <p:cNvPr id="23" name="Text Placeholder 9"/>
          <p:cNvSpPr>
            <a:spLocks noGrp="1"/>
          </p:cNvSpPr>
          <p:nvPr>
            <p:ph type="body" sz="quarter" idx="13"/>
          </p:nvPr>
        </p:nvSpPr>
        <p:spPr>
          <a:xfrm>
            <a:off x="457198" y="5350933"/>
            <a:ext cx="4760787" cy="685664"/>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457199" y="6036597"/>
            <a:ext cx="4760786" cy="2018552"/>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4/19/2021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338518934"/>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pPr>
              <a:defRPr/>
            </a:pPr>
            <a:fld id="{29573A7D-BB1E-4058-BE0B-79E4767B3257}" type="datetime1">
              <a:rPr lang="fr-FR" smtClean="0"/>
              <a:pPr>
                <a:defRPr/>
              </a:pPr>
              <a:t>19/04/2021</a:t>
            </a:fld>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D7CD89EB-2753-4A8C-B325-ACF77680A4F1}" type="slidenum">
              <a:rPr lang="fr-FR" smtClean="0"/>
              <a:pPr>
                <a:defRPr/>
              </a:pPr>
              <a:t>‹N°›</a:t>
            </a:fld>
            <a:endParaRPr lang="fr-FR"/>
          </a:p>
        </p:txBody>
      </p:sp>
    </p:spTree>
    <p:extLst>
      <p:ext uri="{BB962C8B-B14F-4D97-AF65-F5344CB8AC3E}">
        <p14:creationId xmlns:p14="http://schemas.microsoft.com/office/powerpoint/2010/main" val="2009235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82984" y="812801"/>
            <a:ext cx="734109" cy="7001935"/>
          </a:xfrm>
        </p:spPr>
        <p:txBody>
          <a:bodyPr vert="eaVert" anchor="ctr"/>
          <a:lstStyle/>
          <a:p>
            <a:r>
              <a:rPr lang="fr-FR" smtClean="0"/>
              <a:t>Modifiez le style du titre</a:t>
            </a:r>
            <a:endParaRPr lang="en-US" dirty="0"/>
          </a:p>
        </p:txBody>
      </p:sp>
      <p:sp>
        <p:nvSpPr>
          <p:cNvPr id="3" name="Vertical Text Placeholder 2"/>
          <p:cNvSpPr>
            <a:spLocks noGrp="1"/>
          </p:cNvSpPr>
          <p:nvPr>
            <p:ph type="body" orient="vert" idx="1"/>
          </p:nvPr>
        </p:nvSpPr>
        <p:spPr>
          <a:xfrm>
            <a:off x="457199" y="812801"/>
            <a:ext cx="3896270" cy="700193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pPr>
              <a:defRPr/>
            </a:pPr>
            <a:fld id="{731E64F6-BF5A-42C0-B3F9-D6F556B74291}" type="datetime1">
              <a:rPr lang="fr-FR" smtClean="0"/>
              <a:pPr>
                <a:defRPr/>
              </a:pPr>
              <a:t>19/04/2021</a:t>
            </a:fld>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6E6ED79C-B860-4B95-B17E-9592F3C949D7}" type="slidenum">
              <a:rPr lang="fr-FR" smtClean="0"/>
              <a:pPr>
                <a:defRPr/>
              </a:pPr>
              <a:t>‹N°›</a:t>
            </a:fld>
            <a:endParaRPr lang="fr-FR"/>
          </a:p>
        </p:txBody>
      </p:sp>
    </p:spTree>
    <p:extLst>
      <p:ext uri="{BB962C8B-B14F-4D97-AF65-F5344CB8AC3E}">
        <p14:creationId xmlns:p14="http://schemas.microsoft.com/office/powerpoint/2010/main" val="4124118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pPr>
              <a:defRPr/>
            </a:pPr>
            <a:fld id="{FABA460D-5B4C-4F45-866F-73375D486A0B}" type="datetime1">
              <a:rPr lang="fr-FR" smtClean="0"/>
              <a:pPr>
                <a:defRPr/>
              </a:pPr>
              <a:t>19/04/2021</a:t>
            </a:fld>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99B945D8-1C4D-4469-B3EF-E9A9DBC1939B}" type="slidenum">
              <a:rPr lang="fr-FR" smtClean="0"/>
              <a:pPr>
                <a:defRPr/>
              </a:pPr>
              <a:t>‹N°›</a:t>
            </a:fld>
            <a:endParaRPr lang="fr-FR"/>
          </a:p>
        </p:txBody>
      </p:sp>
    </p:spTree>
    <p:extLst>
      <p:ext uri="{BB962C8B-B14F-4D97-AF65-F5344CB8AC3E}">
        <p14:creationId xmlns:p14="http://schemas.microsoft.com/office/powerpoint/2010/main" val="397038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57199" y="3601158"/>
            <a:ext cx="4760786" cy="2435441"/>
          </a:xfrm>
        </p:spPr>
        <p:txBody>
          <a:bodyPr anchor="b"/>
          <a:lstStyle>
            <a:lvl1pPr algn="l">
              <a:defRPr sz="3000" b="0" cap="none"/>
            </a:lvl1pPr>
          </a:lstStyle>
          <a:p>
            <a:r>
              <a:rPr lang="fr-FR" smtClean="0"/>
              <a:t>Modifiez le style du titre</a:t>
            </a:r>
            <a:endParaRPr lang="en-US" dirty="0"/>
          </a:p>
        </p:txBody>
      </p:sp>
      <p:sp>
        <p:nvSpPr>
          <p:cNvPr id="3" name="Text Placeholder 2"/>
          <p:cNvSpPr>
            <a:spLocks noGrp="1"/>
          </p:cNvSpPr>
          <p:nvPr>
            <p:ph type="body" idx="1"/>
          </p:nvPr>
        </p:nvSpPr>
        <p:spPr>
          <a:xfrm>
            <a:off x="457199" y="6036597"/>
            <a:ext cx="4760786" cy="11472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4/19/2021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23568300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457200" y="812800"/>
            <a:ext cx="4760786" cy="1761067"/>
          </a:xfrm>
        </p:spPr>
        <p:txBody>
          <a:bodyPr/>
          <a:lstStyle/>
          <a:p>
            <a:r>
              <a:rPr lang="fr-FR" smtClean="0"/>
              <a:t>Modifiez le style du titre</a:t>
            </a:r>
            <a:endParaRPr lang="en-US" dirty="0"/>
          </a:p>
        </p:txBody>
      </p:sp>
      <p:sp>
        <p:nvSpPr>
          <p:cNvPr id="3" name="Content Placeholder 2"/>
          <p:cNvSpPr>
            <a:spLocks noGrp="1"/>
          </p:cNvSpPr>
          <p:nvPr>
            <p:ph sz="half" idx="1"/>
          </p:nvPr>
        </p:nvSpPr>
        <p:spPr>
          <a:xfrm>
            <a:off x="457200" y="2880785"/>
            <a:ext cx="2316082" cy="517436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2901903" y="2880787"/>
            <a:ext cx="2316083" cy="517436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pPr>
              <a:defRPr/>
            </a:pPr>
            <a:fld id="{E9B50560-A1C4-453B-A54F-611FD87CCEB3}" type="datetime1">
              <a:rPr lang="fr-FR" smtClean="0"/>
              <a:pPr>
                <a:defRPr/>
              </a:pPr>
              <a:t>19/04/2021</a:t>
            </a:fld>
            <a:endParaRPr lang="fr-FR"/>
          </a:p>
        </p:txBody>
      </p:sp>
      <p:sp>
        <p:nvSpPr>
          <p:cNvPr id="6" name="Footer Placeholder 5"/>
          <p:cNvSpPr>
            <a:spLocks noGrp="1"/>
          </p:cNvSpPr>
          <p:nvPr>
            <p:ph type="ftr" sz="quarter" idx="11"/>
          </p:nvPr>
        </p:nvSpPr>
        <p:spPr/>
        <p:txBody>
          <a:bodyPr/>
          <a:lstStyle/>
          <a:p>
            <a:pPr>
              <a:defRPr/>
            </a:pPr>
            <a:endParaRPr lang="fr-FR"/>
          </a:p>
        </p:txBody>
      </p:sp>
      <p:sp>
        <p:nvSpPr>
          <p:cNvPr id="7" name="Slide Number Placeholder 6"/>
          <p:cNvSpPr>
            <a:spLocks noGrp="1"/>
          </p:cNvSpPr>
          <p:nvPr>
            <p:ph type="sldNum" sz="quarter" idx="12"/>
          </p:nvPr>
        </p:nvSpPr>
        <p:spPr/>
        <p:txBody>
          <a:bodyPr/>
          <a:lstStyle/>
          <a:p>
            <a:pPr>
              <a:defRPr/>
            </a:pPr>
            <a:fld id="{EDC4416B-BAEC-4A53-AF3B-C855E1644641}" type="slidenum">
              <a:rPr lang="fr-FR" smtClean="0"/>
              <a:pPr>
                <a:defRPr/>
              </a:pPr>
              <a:t>‹N°›</a:t>
            </a:fld>
            <a:endParaRPr lang="fr-FR"/>
          </a:p>
        </p:txBody>
      </p:sp>
    </p:spTree>
    <p:extLst>
      <p:ext uri="{BB962C8B-B14F-4D97-AF65-F5344CB8AC3E}">
        <p14:creationId xmlns:p14="http://schemas.microsoft.com/office/powerpoint/2010/main" val="753213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812800"/>
            <a:ext cx="4760785" cy="1761067"/>
          </a:xfrm>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457199" y="2881311"/>
            <a:ext cx="2318004" cy="768349"/>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4" name="Content Placeholder 3"/>
          <p:cNvSpPr>
            <a:spLocks noGrp="1"/>
          </p:cNvSpPr>
          <p:nvPr>
            <p:ph sz="half" idx="2"/>
          </p:nvPr>
        </p:nvSpPr>
        <p:spPr>
          <a:xfrm>
            <a:off x="457199" y="3649662"/>
            <a:ext cx="2318004" cy="4405489"/>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2899980" y="2881311"/>
            <a:ext cx="2318004" cy="768349"/>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6" name="Content Placeholder 5"/>
          <p:cNvSpPr>
            <a:spLocks noGrp="1"/>
          </p:cNvSpPr>
          <p:nvPr>
            <p:ph sz="quarter" idx="4"/>
          </p:nvPr>
        </p:nvSpPr>
        <p:spPr>
          <a:xfrm>
            <a:off x="2899980" y="3649662"/>
            <a:ext cx="2318004" cy="4405489"/>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pPr>
              <a:defRPr/>
            </a:pPr>
            <a:fld id="{A446E090-5FAF-406D-B207-A5BB700C7CE9}" type="datetime1">
              <a:rPr lang="fr-FR" smtClean="0"/>
              <a:pPr>
                <a:defRPr/>
              </a:pPr>
              <a:t>19/04/2021</a:t>
            </a:fld>
            <a:endParaRPr lang="fr-FR"/>
          </a:p>
        </p:txBody>
      </p:sp>
      <p:sp>
        <p:nvSpPr>
          <p:cNvPr id="8" name="Footer Placeholder 7"/>
          <p:cNvSpPr>
            <a:spLocks noGrp="1"/>
          </p:cNvSpPr>
          <p:nvPr>
            <p:ph type="ftr" sz="quarter" idx="11"/>
          </p:nvPr>
        </p:nvSpPr>
        <p:spPr/>
        <p:txBody>
          <a:bodyPr/>
          <a:lstStyle/>
          <a:p>
            <a:pPr>
              <a:defRPr/>
            </a:pPr>
            <a:endParaRPr lang="fr-FR"/>
          </a:p>
        </p:txBody>
      </p:sp>
      <p:sp>
        <p:nvSpPr>
          <p:cNvPr id="9" name="Slide Number Placeholder 8"/>
          <p:cNvSpPr>
            <a:spLocks noGrp="1"/>
          </p:cNvSpPr>
          <p:nvPr>
            <p:ph type="sldNum" sz="quarter" idx="12"/>
          </p:nvPr>
        </p:nvSpPr>
        <p:spPr/>
        <p:txBody>
          <a:bodyPr/>
          <a:lstStyle/>
          <a:p>
            <a:pPr>
              <a:defRPr/>
            </a:pPr>
            <a:fld id="{D1F31072-029A-42B1-9BFF-1BCBF01E128C}" type="slidenum">
              <a:rPr lang="fr-FR" smtClean="0"/>
              <a:pPr>
                <a:defRPr/>
              </a:pPr>
              <a:t>‹N°›</a:t>
            </a:fld>
            <a:endParaRPr lang="fr-FR"/>
          </a:p>
        </p:txBody>
      </p:sp>
    </p:spTree>
    <p:extLst>
      <p:ext uri="{BB962C8B-B14F-4D97-AF65-F5344CB8AC3E}">
        <p14:creationId xmlns:p14="http://schemas.microsoft.com/office/powerpoint/2010/main" val="2116009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457199" y="812800"/>
            <a:ext cx="4760786" cy="1761067"/>
          </a:xfrm>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pPr>
              <a:defRPr/>
            </a:pPr>
            <a:fld id="{C897CB55-7900-4D80-8C4D-68E60DB569B9}" type="datetime1">
              <a:rPr lang="fr-FR" smtClean="0"/>
              <a:pPr>
                <a:defRPr/>
              </a:pPr>
              <a:t>19/04/2021</a:t>
            </a:fld>
            <a:endParaRPr lang="fr-FR"/>
          </a:p>
        </p:txBody>
      </p:sp>
      <p:sp>
        <p:nvSpPr>
          <p:cNvPr id="4" name="Footer Placeholder 3"/>
          <p:cNvSpPr>
            <a:spLocks noGrp="1"/>
          </p:cNvSpPr>
          <p:nvPr>
            <p:ph type="ftr" sz="quarter" idx="11"/>
          </p:nvPr>
        </p:nvSpPr>
        <p:spPr/>
        <p:txBody>
          <a:bodyPr/>
          <a:lstStyle/>
          <a:p>
            <a:pPr>
              <a:defRPr/>
            </a:pPr>
            <a:endParaRPr lang="fr-FR"/>
          </a:p>
        </p:txBody>
      </p:sp>
      <p:sp>
        <p:nvSpPr>
          <p:cNvPr id="5" name="Slide Number Placeholder 4"/>
          <p:cNvSpPr>
            <a:spLocks noGrp="1"/>
          </p:cNvSpPr>
          <p:nvPr>
            <p:ph type="sldNum" sz="quarter" idx="12"/>
          </p:nvPr>
        </p:nvSpPr>
        <p:spPr/>
        <p:txBody>
          <a:bodyPr/>
          <a:lstStyle/>
          <a:p>
            <a:pPr>
              <a:defRPr/>
            </a:pPr>
            <a:fld id="{3EE543F7-81AC-4D2A-86F6-9EFBB5981932}" type="slidenum">
              <a:rPr lang="fr-FR" smtClean="0"/>
              <a:pPr>
                <a:defRPr/>
              </a:pPr>
              <a:t>‹N°›</a:t>
            </a:fld>
            <a:endParaRPr lang="fr-FR"/>
          </a:p>
        </p:txBody>
      </p:sp>
    </p:spTree>
    <p:extLst>
      <p:ext uri="{BB962C8B-B14F-4D97-AF65-F5344CB8AC3E}">
        <p14:creationId xmlns:p14="http://schemas.microsoft.com/office/powerpoint/2010/main" val="2047147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984B4A7-39D0-4FB1-855D-27C41131D813}" type="datetime1">
              <a:rPr lang="fr-FR" smtClean="0"/>
              <a:pPr>
                <a:defRPr/>
              </a:pPr>
              <a:t>19/04/2021</a:t>
            </a:fld>
            <a:endParaRPr lang="fr-FR"/>
          </a:p>
        </p:txBody>
      </p:sp>
      <p:sp>
        <p:nvSpPr>
          <p:cNvPr id="3" name="Footer Placeholder 2"/>
          <p:cNvSpPr>
            <a:spLocks noGrp="1"/>
          </p:cNvSpPr>
          <p:nvPr>
            <p:ph type="ftr" sz="quarter" idx="11"/>
          </p:nvPr>
        </p:nvSpPr>
        <p:spPr/>
        <p:txBody>
          <a:bodyPr/>
          <a:lstStyle/>
          <a:p>
            <a:pPr>
              <a:defRPr/>
            </a:pPr>
            <a:endParaRPr lang="fr-FR"/>
          </a:p>
        </p:txBody>
      </p:sp>
      <p:sp>
        <p:nvSpPr>
          <p:cNvPr id="4" name="Slide Number Placeholder 3"/>
          <p:cNvSpPr>
            <a:spLocks noGrp="1"/>
          </p:cNvSpPr>
          <p:nvPr>
            <p:ph type="sldNum" sz="quarter" idx="12"/>
          </p:nvPr>
        </p:nvSpPr>
        <p:spPr/>
        <p:txBody>
          <a:bodyPr/>
          <a:lstStyle/>
          <a:p>
            <a:pPr>
              <a:defRPr/>
            </a:pPr>
            <a:fld id="{894D98AF-E197-4E1A-A4C4-2DE470D03C7C}" type="slidenum">
              <a:rPr lang="fr-FR" smtClean="0"/>
              <a:pPr>
                <a:defRPr/>
              </a:pPr>
              <a:t>‹N°›</a:t>
            </a:fld>
            <a:endParaRPr lang="fr-FR"/>
          </a:p>
        </p:txBody>
      </p:sp>
    </p:spTree>
    <p:extLst>
      <p:ext uri="{BB962C8B-B14F-4D97-AF65-F5344CB8AC3E}">
        <p14:creationId xmlns:p14="http://schemas.microsoft.com/office/powerpoint/2010/main" val="1252755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199" y="1998139"/>
            <a:ext cx="2092637" cy="1704621"/>
          </a:xfrm>
        </p:spPr>
        <p:txBody>
          <a:bodyPr anchor="b">
            <a:normAutofit/>
          </a:bodyPr>
          <a:lstStyle>
            <a:lvl1pPr>
              <a:defRPr sz="1500"/>
            </a:lvl1pPr>
          </a:lstStyle>
          <a:p>
            <a:r>
              <a:rPr lang="fr-FR" smtClean="0"/>
              <a:t>Modifiez le style du titre</a:t>
            </a:r>
            <a:endParaRPr lang="en-US" dirty="0"/>
          </a:p>
        </p:txBody>
      </p:sp>
      <p:sp>
        <p:nvSpPr>
          <p:cNvPr id="3" name="Content Placeholder 2"/>
          <p:cNvSpPr>
            <a:spLocks noGrp="1"/>
          </p:cNvSpPr>
          <p:nvPr>
            <p:ph idx="1"/>
          </p:nvPr>
        </p:nvSpPr>
        <p:spPr>
          <a:xfrm>
            <a:off x="2678456" y="686567"/>
            <a:ext cx="2539528" cy="7368583"/>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457199" y="3702759"/>
            <a:ext cx="2092637" cy="3445932"/>
          </a:xfrm>
        </p:spPr>
        <p:txBody>
          <a:bodyPr>
            <a:normAutofit/>
          </a:bodyPr>
          <a:lstStyle>
            <a:lvl1pPr marL="0" indent="0">
              <a:buNone/>
              <a:defRPr sz="105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pPr>
              <a:defRPr/>
            </a:pPr>
            <a:fld id="{3B13E00F-DCA6-4C0B-A6A8-88FE5385CCBB}" type="datetime1">
              <a:rPr lang="fr-FR" smtClean="0"/>
              <a:pPr>
                <a:defRPr/>
              </a:pPr>
              <a:t>19/04/2021</a:t>
            </a:fld>
            <a:endParaRPr lang="fr-FR"/>
          </a:p>
        </p:txBody>
      </p:sp>
      <p:sp>
        <p:nvSpPr>
          <p:cNvPr id="6" name="Footer Placeholder 5"/>
          <p:cNvSpPr>
            <a:spLocks noGrp="1"/>
          </p:cNvSpPr>
          <p:nvPr>
            <p:ph type="ftr" sz="quarter" idx="11"/>
          </p:nvPr>
        </p:nvSpPr>
        <p:spPr/>
        <p:txBody>
          <a:bodyPr/>
          <a:lstStyle/>
          <a:p>
            <a:pPr>
              <a:defRPr/>
            </a:pPr>
            <a:endParaRPr lang="fr-FR"/>
          </a:p>
        </p:txBody>
      </p:sp>
      <p:sp>
        <p:nvSpPr>
          <p:cNvPr id="7" name="Slide Number Placeholder 6"/>
          <p:cNvSpPr>
            <a:spLocks noGrp="1"/>
          </p:cNvSpPr>
          <p:nvPr>
            <p:ph type="sldNum" sz="quarter" idx="12"/>
          </p:nvPr>
        </p:nvSpPr>
        <p:spPr/>
        <p:txBody>
          <a:bodyPr/>
          <a:lstStyle/>
          <a:p>
            <a:pPr>
              <a:defRPr/>
            </a:pPr>
            <a:fld id="{ED91A54F-63C5-42F4-96E8-BC0F7AB219EC}" type="slidenum">
              <a:rPr lang="fr-FR" smtClean="0"/>
              <a:pPr>
                <a:defRPr/>
              </a:pPr>
              <a:t>‹N°›</a:t>
            </a:fld>
            <a:endParaRPr lang="fr-FR"/>
          </a:p>
        </p:txBody>
      </p:sp>
    </p:spTree>
    <p:extLst>
      <p:ext uri="{BB962C8B-B14F-4D97-AF65-F5344CB8AC3E}">
        <p14:creationId xmlns:p14="http://schemas.microsoft.com/office/powerpoint/2010/main" val="1201590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199" y="6400800"/>
            <a:ext cx="4760786" cy="755651"/>
          </a:xfrm>
        </p:spPr>
        <p:txBody>
          <a:bodyPr anchor="b">
            <a:normAutofit/>
          </a:bodyPr>
          <a:lstStyle>
            <a:lvl1pPr algn="l">
              <a:defRPr sz="18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457199" y="812800"/>
            <a:ext cx="4760786" cy="5127624"/>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457199" y="7156451"/>
            <a:ext cx="4760786" cy="898699"/>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pPr>
              <a:defRPr/>
            </a:pPr>
            <a:fld id="{066A17E7-CEE8-40D9-9E5B-42F0B0F3F9B0}" type="datetime1">
              <a:rPr lang="fr-FR" smtClean="0"/>
              <a:pPr>
                <a:defRPr/>
              </a:pPr>
              <a:t>19/04/2021</a:t>
            </a:fld>
            <a:endParaRPr lang="fr-FR"/>
          </a:p>
        </p:txBody>
      </p:sp>
      <p:sp>
        <p:nvSpPr>
          <p:cNvPr id="6" name="Footer Placeholder 5"/>
          <p:cNvSpPr>
            <a:spLocks noGrp="1"/>
          </p:cNvSpPr>
          <p:nvPr>
            <p:ph type="ftr" sz="quarter" idx="11"/>
          </p:nvPr>
        </p:nvSpPr>
        <p:spPr/>
        <p:txBody>
          <a:bodyPr/>
          <a:lstStyle/>
          <a:p>
            <a:pPr>
              <a:defRPr/>
            </a:pPr>
            <a:endParaRPr lang="fr-FR"/>
          </a:p>
        </p:txBody>
      </p:sp>
      <p:sp>
        <p:nvSpPr>
          <p:cNvPr id="7" name="Slide Number Placeholder 6"/>
          <p:cNvSpPr>
            <a:spLocks noGrp="1"/>
          </p:cNvSpPr>
          <p:nvPr>
            <p:ph type="sldNum" sz="quarter" idx="12"/>
          </p:nvPr>
        </p:nvSpPr>
        <p:spPr/>
        <p:txBody>
          <a:bodyPr/>
          <a:lstStyle/>
          <a:p>
            <a:pPr>
              <a:defRPr/>
            </a:pPr>
            <a:fld id="{929667DD-C3CC-4E8C-9FEE-D4E68BD701AC}" type="slidenum">
              <a:rPr lang="fr-FR" smtClean="0"/>
              <a:pPr>
                <a:defRPr/>
              </a:pPr>
              <a:t>‹N°›</a:t>
            </a:fld>
            <a:endParaRPr lang="fr-FR"/>
          </a:p>
        </p:txBody>
      </p:sp>
    </p:spTree>
    <p:extLst>
      <p:ext uri="{BB962C8B-B14F-4D97-AF65-F5344CB8AC3E}">
        <p14:creationId xmlns:p14="http://schemas.microsoft.com/office/powerpoint/2010/main" val="1524992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6350" y="-11290"/>
            <a:ext cx="6877354" cy="9166580"/>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457200" y="812800"/>
            <a:ext cx="4760785" cy="1761067"/>
          </a:xfrm>
          <a:prstGeom prst="rect">
            <a:avLst/>
          </a:prstGeom>
        </p:spPr>
        <p:txBody>
          <a:bodyPr vert="horz" lIns="91440" tIns="45720" rIns="91440" bIns="45720" rtlCol="0" anchor="t">
            <a:normAutofit/>
          </a:bodyPr>
          <a:lstStyle/>
          <a:p>
            <a:r>
              <a:rPr lang="fr-FR" smtClean="0"/>
              <a:t>Modifiez le style du titre</a:t>
            </a:r>
            <a:endParaRPr lang="en-US" dirty="0"/>
          </a:p>
        </p:txBody>
      </p:sp>
      <p:sp>
        <p:nvSpPr>
          <p:cNvPr id="3" name="Text Placeholder 2"/>
          <p:cNvSpPr>
            <a:spLocks noGrp="1"/>
          </p:cNvSpPr>
          <p:nvPr>
            <p:ph type="body" idx="1"/>
          </p:nvPr>
        </p:nvSpPr>
        <p:spPr>
          <a:xfrm>
            <a:off x="457199" y="2880787"/>
            <a:ext cx="4760786" cy="5174364"/>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4053944" y="8055152"/>
            <a:ext cx="513099" cy="486833"/>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dirty="0"/>
              <a:pPr/>
              <a:t>4/19/2021</a:t>
            </a:fld>
            <a:endParaRPr lang="en-US" dirty="0"/>
          </a:p>
        </p:txBody>
      </p:sp>
      <p:sp>
        <p:nvSpPr>
          <p:cNvPr id="5" name="Footer Placeholder 4"/>
          <p:cNvSpPr>
            <a:spLocks noGrp="1"/>
          </p:cNvSpPr>
          <p:nvPr>
            <p:ph type="ftr" sz="quarter" idx="3"/>
          </p:nvPr>
        </p:nvSpPr>
        <p:spPr>
          <a:xfrm>
            <a:off x="457200" y="8055152"/>
            <a:ext cx="3467230" cy="486833"/>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33507" y="8055152"/>
            <a:ext cx="384479" cy="486833"/>
          </a:xfrm>
          <a:prstGeom prst="rect">
            <a:avLst/>
          </a:prstGeom>
        </p:spPr>
        <p:txBody>
          <a:bodyPr vert="horz" lIns="91440" tIns="45720" rIns="91440" bIns="45720" rtlCol="0" anchor="ctr"/>
          <a:lstStyle>
            <a:lvl1pPr algn="r">
              <a:defRPr sz="675">
                <a:solidFill>
                  <a:schemeClr val="accent1"/>
                </a:solidFill>
              </a:defRPr>
            </a:lvl1p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006485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hyperlink" Target="http://www.cordeliers-ndvictoire.org/" TargetMode="Externa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hyperlink" Target="mailto:regis.chahen@sfr.fr"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8.w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172348" y="354087"/>
            <a:ext cx="6237078" cy="4743420"/>
            <a:chOff x="323011" y="769865"/>
            <a:chExt cx="6091793" cy="4363576"/>
          </a:xfrm>
        </p:grpSpPr>
        <p:sp>
          <p:nvSpPr>
            <p:cNvPr id="13314" name="ZoneTexte 3"/>
            <p:cNvSpPr txBox="1">
              <a:spLocks noChangeArrowheads="1"/>
            </p:cNvSpPr>
            <p:nvPr/>
          </p:nvSpPr>
          <p:spPr bwMode="auto">
            <a:xfrm>
              <a:off x="323011" y="769865"/>
              <a:ext cx="6091793" cy="877704"/>
            </a:xfrm>
            <a:prstGeom prst="rect">
              <a:avLst/>
            </a:prstGeom>
            <a:noFill/>
            <a:ln w="9525">
              <a:noFill/>
              <a:miter lim="800000"/>
              <a:headEnd/>
              <a:tailEnd/>
            </a:ln>
          </p:spPr>
          <p:txBody>
            <a:bodyPr wrap="square">
              <a:spAutoFit/>
            </a:bodyPr>
            <a:lstStyle/>
            <a:p>
              <a:pPr algn="ctr"/>
              <a:r>
                <a:rPr lang="fr-FR" sz="2400" b="1" i="1" dirty="0">
                  <a:latin typeface="Times New Roman" panose="02020603050405020304" pitchFamily="18" charset="0"/>
                  <a:cs typeface="Times New Roman" panose="02020603050405020304" pitchFamily="18" charset="0"/>
                </a:rPr>
                <a:t>DOSSIER D’INFORMATION </a:t>
              </a:r>
            </a:p>
            <a:p>
              <a:pPr algn="ctr"/>
              <a:r>
                <a:rPr lang="fr-FR" sz="2400" b="1" i="1" dirty="0">
                  <a:latin typeface="Times New Roman" panose="02020603050405020304" pitchFamily="18" charset="0"/>
                  <a:cs typeface="Times New Roman" panose="02020603050405020304" pitchFamily="18" charset="0"/>
                </a:rPr>
                <a:t>SECTION SPORTIVE </a:t>
              </a:r>
              <a:r>
                <a:rPr lang="fr-FR" sz="2400" b="1" i="1" dirty="0" smtClean="0">
                  <a:latin typeface="Times New Roman" panose="02020603050405020304" pitchFamily="18" charset="0"/>
                  <a:cs typeface="Times New Roman" panose="02020603050405020304" pitchFamily="18" charset="0"/>
                </a:rPr>
                <a:t> </a:t>
              </a:r>
              <a:r>
                <a:rPr lang="fr-FR" sz="3200" b="1" i="1" dirty="0" smtClean="0">
                  <a:latin typeface="Times New Roman" panose="02020603050405020304" pitchFamily="18" charset="0"/>
                  <a:cs typeface="Times New Roman" panose="02020603050405020304" pitchFamily="18" charset="0"/>
                </a:rPr>
                <a:t>2021 </a:t>
              </a:r>
              <a:r>
                <a:rPr lang="fr-FR" sz="3200" b="1" i="1" dirty="0">
                  <a:latin typeface="Times New Roman" panose="02020603050405020304" pitchFamily="18" charset="0"/>
                  <a:cs typeface="Times New Roman" panose="02020603050405020304" pitchFamily="18" charset="0"/>
                </a:rPr>
                <a:t>- </a:t>
              </a:r>
              <a:r>
                <a:rPr lang="fr-FR" sz="3200" b="1" i="1" dirty="0" smtClean="0">
                  <a:latin typeface="Times New Roman" panose="02020603050405020304" pitchFamily="18" charset="0"/>
                  <a:cs typeface="Times New Roman" panose="02020603050405020304" pitchFamily="18" charset="0"/>
                </a:rPr>
                <a:t>2022</a:t>
              </a:r>
              <a:endParaRPr lang="fr-FR" sz="3200" b="1" i="1" dirty="0">
                <a:latin typeface="Times New Roman" panose="02020603050405020304" pitchFamily="18" charset="0"/>
                <a:cs typeface="Times New Roman" panose="02020603050405020304" pitchFamily="18" charset="0"/>
              </a:endParaRPr>
            </a:p>
          </p:txBody>
        </p:sp>
        <p:pic>
          <p:nvPicPr>
            <p:cNvPr id="13315" name="Image 5" descr="bmx quevert.png"/>
            <p:cNvPicPr>
              <a:picLocks noChangeAspect="1"/>
            </p:cNvPicPr>
            <p:nvPr/>
          </p:nvPicPr>
          <p:blipFill rotWithShape="1">
            <a:blip r:embed="rId3"/>
            <a:srcRect l="24583" r="25000"/>
            <a:stretch/>
          </p:blipFill>
          <p:spPr bwMode="auto">
            <a:xfrm>
              <a:off x="1685925" y="3993616"/>
              <a:ext cx="3457575" cy="1139825"/>
            </a:xfrm>
            <a:prstGeom prst="rect">
              <a:avLst/>
            </a:prstGeom>
            <a:noFill/>
            <a:ln w="9525">
              <a:noFill/>
              <a:miter lim="800000"/>
              <a:headEnd/>
              <a:tailEnd/>
            </a:ln>
          </p:spPr>
        </p:pic>
      </p:gr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984" y="4994534"/>
            <a:ext cx="5689600" cy="3200400"/>
          </a:xfrm>
          <a:prstGeom prst="rect">
            <a:avLst/>
          </a:prstGeom>
          <a:effectLst>
            <a:glow rad="101600">
              <a:schemeClr val="accent2">
                <a:satMod val="175000"/>
                <a:alpha val="40000"/>
              </a:schemeClr>
            </a:glow>
            <a:innerShdw blurRad="63500" dist="50800" dir="5400000">
              <a:prstClr val="black">
                <a:alpha val="50000"/>
              </a:prstClr>
            </a:innerShdw>
          </a:effectLst>
        </p:spPr>
      </p:pic>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7349" y="1476365"/>
            <a:ext cx="3467076" cy="2162711"/>
          </a:xfrm>
          <a:prstGeom prst="rect">
            <a:avLst/>
          </a:prstGeom>
        </p:spPr>
      </p:pic>
      <p:grpSp>
        <p:nvGrpSpPr>
          <p:cNvPr id="12" name="Groupe 11"/>
          <p:cNvGrpSpPr/>
          <p:nvPr/>
        </p:nvGrpSpPr>
        <p:grpSpPr>
          <a:xfrm>
            <a:off x="0" y="8414319"/>
            <a:ext cx="6590401" cy="698948"/>
            <a:chOff x="-142875" y="15069411"/>
            <a:chExt cx="6590401" cy="698948"/>
          </a:xfrm>
        </p:grpSpPr>
        <p:sp>
          <p:nvSpPr>
            <p:cNvPr id="13" name="Espace réservé du titre 1"/>
            <p:cNvSpPr txBox="1">
              <a:spLocks/>
            </p:cNvSpPr>
            <p:nvPr/>
          </p:nvSpPr>
          <p:spPr bwMode="auto">
            <a:xfrm>
              <a:off x="-142875" y="15069411"/>
              <a:ext cx="6581775" cy="6989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900" b="1" i="1" kern="1200" baseline="0">
                  <a:solidFill>
                    <a:schemeClr val="accent5">
                      <a:lumMod val="75000"/>
                    </a:schemeClr>
                  </a:solidFill>
                  <a:latin typeface="Arial" panose="020B0604020202020204" pitchFamily="34" charset="0"/>
                  <a:ea typeface="+mj-ea"/>
                  <a:cs typeface="Arial" panose="020B0604020202020204" pitchFamily="34" charset="0"/>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fr-FR" dirty="0">
                  <a:solidFill>
                    <a:schemeClr val="accent6">
                      <a:lumMod val="75000"/>
                    </a:schemeClr>
                  </a:solidFill>
                </a:rPr>
                <a:t>  Le BMX Quévert, partenaire de « Souffles d’Espoir » soutient le Centre Eugène Marquis de Rennes </a:t>
              </a:r>
            </a:p>
          </p:txBody>
        </p:sp>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1582" y="15177189"/>
              <a:ext cx="895944" cy="483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5650569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Espace réservé du contenu 2"/>
          <p:cNvSpPr>
            <a:spLocks noGrp="1"/>
          </p:cNvSpPr>
          <p:nvPr>
            <p:ph idx="1"/>
          </p:nvPr>
        </p:nvSpPr>
        <p:spPr>
          <a:xfrm>
            <a:off x="258792" y="388240"/>
            <a:ext cx="6124775" cy="8186259"/>
          </a:xfrm>
        </p:spPr>
        <p:txBody>
          <a:bodyPr>
            <a:noAutofit/>
          </a:bodyPr>
          <a:lstStyle/>
          <a:p>
            <a:pPr marL="0" indent="0" eaLnBrk="1" hangingPunct="1">
              <a:lnSpc>
                <a:spcPct val="170000"/>
              </a:lnSpc>
              <a:buFont typeface="Arial" charset="0"/>
              <a:buNone/>
            </a:pPr>
            <a:r>
              <a:rPr lang="fr-FR" sz="1100" b="1" u="sng" dirty="0">
                <a:solidFill>
                  <a:srgbClr val="0070C0"/>
                </a:solidFill>
                <a:latin typeface="Arial" charset="0"/>
              </a:rPr>
              <a:t>Pourquoi faire confiance à la section sportive du BMX Quévert Pays-de-Rance</a:t>
            </a:r>
            <a:r>
              <a:rPr lang="fr-FR" sz="1100" b="1" dirty="0">
                <a:solidFill>
                  <a:srgbClr val="0070C0"/>
                </a:solidFill>
                <a:latin typeface="Arial" charset="0"/>
              </a:rPr>
              <a:t> </a:t>
            </a:r>
            <a:r>
              <a:rPr lang="fr-FR" sz="1100" b="1" dirty="0" smtClean="0">
                <a:solidFill>
                  <a:srgbClr val="0070C0"/>
                </a:solidFill>
                <a:latin typeface="Arial" charset="0"/>
              </a:rPr>
              <a:t>?</a:t>
            </a:r>
            <a:endParaRPr lang="fr-FR" sz="1100" dirty="0">
              <a:latin typeface="Arial" charset="0"/>
            </a:endParaRPr>
          </a:p>
          <a:p>
            <a:pPr marL="0" indent="0" eaLnBrk="1" hangingPunct="1">
              <a:lnSpc>
                <a:spcPct val="170000"/>
              </a:lnSpc>
              <a:buFont typeface="Wingdings" pitchFamily="2" charset="2"/>
              <a:buChar char="à"/>
            </a:pPr>
            <a:r>
              <a:rPr lang="fr-FR" sz="1100" b="1" dirty="0">
                <a:latin typeface="Arial" charset="0"/>
              </a:rPr>
              <a:t> Parce que le Club est reconnu au niveau national</a:t>
            </a:r>
            <a:r>
              <a:rPr lang="fr-FR" sz="1100" dirty="0">
                <a:latin typeface="Arial" charset="0"/>
              </a:rPr>
              <a:t>, disposant des infrastructures adaptées à des entrainements de qualité avec une </a:t>
            </a:r>
            <a:r>
              <a:rPr lang="fr-FR" sz="1100" dirty="0" smtClean="0">
                <a:latin typeface="Arial" charset="0"/>
              </a:rPr>
              <a:t>butte de </a:t>
            </a:r>
            <a:r>
              <a:rPr lang="fr-FR" sz="1100" dirty="0">
                <a:latin typeface="Arial" charset="0"/>
              </a:rPr>
              <a:t>départ couverte </a:t>
            </a:r>
            <a:r>
              <a:rPr lang="fr-FR" sz="1100" dirty="0" smtClean="0">
                <a:latin typeface="Arial" charset="0"/>
              </a:rPr>
              <a:t>et une </a:t>
            </a:r>
            <a:r>
              <a:rPr lang="fr-FR" sz="1100" dirty="0">
                <a:latin typeface="Arial" charset="0"/>
              </a:rPr>
              <a:t>grille sécurisée, un éclairage de piste, un local avec agrès de musculation, des circuits VTT au départ de la piste, un </a:t>
            </a:r>
            <a:r>
              <a:rPr lang="fr-FR" sz="1100" dirty="0" smtClean="0">
                <a:latin typeface="Arial" charset="0"/>
              </a:rPr>
              <a:t>minibus.</a:t>
            </a:r>
            <a:endParaRPr lang="fr-FR" sz="1100" dirty="0">
              <a:latin typeface="Arial" charset="0"/>
            </a:endParaRPr>
          </a:p>
          <a:p>
            <a:pPr marL="0" indent="0" eaLnBrk="1" hangingPunct="1">
              <a:lnSpc>
                <a:spcPct val="170000"/>
              </a:lnSpc>
              <a:buFont typeface="Wingdings" pitchFamily="2" charset="2"/>
              <a:buChar char="à"/>
            </a:pPr>
            <a:r>
              <a:rPr lang="fr-FR" sz="1100" dirty="0">
                <a:latin typeface="Arial" charset="0"/>
                <a:sym typeface="Wingdings" pitchFamily="2" charset="2"/>
              </a:rPr>
              <a:t> </a:t>
            </a:r>
            <a:r>
              <a:rPr lang="fr-FR" sz="1100" b="1" dirty="0">
                <a:latin typeface="Arial" charset="0"/>
                <a:sym typeface="Wingdings" pitchFamily="2" charset="2"/>
              </a:rPr>
              <a:t>Parce que le Club </a:t>
            </a:r>
            <a:r>
              <a:rPr lang="fr-FR" sz="1100" b="1" dirty="0">
                <a:latin typeface="Arial" charset="0"/>
              </a:rPr>
              <a:t>dispose des compétences de Damien </a:t>
            </a:r>
            <a:r>
              <a:rPr lang="fr-FR" sz="1100" b="1" dirty="0" smtClean="0">
                <a:latin typeface="Arial" charset="0"/>
              </a:rPr>
              <a:t>GROUAZEL (DE </a:t>
            </a:r>
            <a:r>
              <a:rPr lang="fr-FR" sz="1100" b="1" dirty="0">
                <a:latin typeface="Arial" charset="0"/>
              </a:rPr>
              <a:t>JEPS BMX), ancien pilote élite et entraineur pédagogue</a:t>
            </a:r>
            <a:r>
              <a:rPr lang="fr-FR" sz="1100" dirty="0">
                <a:latin typeface="Arial" charset="0"/>
              </a:rPr>
              <a:t>, qui transmet son savoir en matières </a:t>
            </a:r>
            <a:r>
              <a:rPr lang="fr-FR" sz="1100" dirty="0" smtClean="0">
                <a:latin typeface="Arial" charset="0"/>
              </a:rPr>
              <a:t>d’entrainements </a:t>
            </a:r>
            <a:r>
              <a:rPr lang="fr-FR" sz="1100" dirty="0">
                <a:latin typeface="Arial" charset="0"/>
              </a:rPr>
              <a:t>et de compétitions pour faire progresser les pilotes motivés</a:t>
            </a:r>
            <a:r>
              <a:rPr lang="fr-FR" sz="1100" dirty="0" smtClean="0">
                <a:latin typeface="Arial" charset="0"/>
              </a:rPr>
              <a:t>,</a:t>
            </a:r>
            <a:endParaRPr lang="fr-FR" sz="1100" dirty="0">
              <a:latin typeface="Arial" charset="0"/>
            </a:endParaRPr>
          </a:p>
          <a:p>
            <a:pPr marL="0" indent="0" eaLnBrk="1" hangingPunct="1">
              <a:lnSpc>
                <a:spcPct val="170000"/>
              </a:lnSpc>
              <a:buFont typeface="Wingdings" pitchFamily="2" charset="2"/>
              <a:buChar char="à"/>
            </a:pPr>
            <a:r>
              <a:rPr lang="fr-FR" sz="1100" dirty="0">
                <a:latin typeface="Arial" charset="0"/>
              </a:rPr>
              <a:t> </a:t>
            </a:r>
            <a:r>
              <a:rPr lang="fr-FR" sz="1100" b="1" dirty="0">
                <a:latin typeface="Arial" charset="0"/>
              </a:rPr>
              <a:t>Parce que le Club est dynamique et obtient des résultats sportifs</a:t>
            </a:r>
            <a:r>
              <a:rPr lang="fr-FR" sz="1100" dirty="0">
                <a:latin typeface="Arial" charset="0"/>
              </a:rPr>
              <a:t> : </a:t>
            </a:r>
            <a:r>
              <a:rPr lang="fr-FR" sz="1100" dirty="0" smtClean="0">
                <a:latin typeface="Arial" charset="0"/>
              </a:rPr>
              <a:t>la saison 2020 est à mettre entre parenthèse du fait de la situation sanitaire mais la saison 2019 fût riche en titre :    3 </a:t>
            </a:r>
            <a:r>
              <a:rPr lang="fr-FR" sz="1100" dirty="0">
                <a:latin typeface="Arial" charset="0"/>
              </a:rPr>
              <a:t>titres individuels de Champions de Bretagne, </a:t>
            </a:r>
            <a:r>
              <a:rPr lang="fr-FR" sz="1100" dirty="0" smtClean="0">
                <a:latin typeface="Arial" charset="0"/>
              </a:rPr>
              <a:t>3 </a:t>
            </a:r>
            <a:r>
              <a:rPr lang="fr-FR" sz="1100" dirty="0">
                <a:latin typeface="Arial" charset="0"/>
              </a:rPr>
              <a:t>titres individuels en Coupe de Bretagne, </a:t>
            </a:r>
            <a:r>
              <a:rPr lang="fr-FR" sz="1100" dirty="0" smtClean="0">
                <a:latin typeface="Arial" charset="0"/>
              </a:rPr>
              <a:t>8 pilotes engagés en Coupes de France, 2 </a:t>
            </a:r>
            <a:r>
              <a:rPr lang="fr-FR" sz="1100" dirty="0">
                <a:latin typeface="Arial" charset="0"/>
              </a:rPr>
              <a:t>titres individuels de </a:t>
            </a:r>
            <a:r>
              <a:rPr lang="fr-FR" sz="1100" dirty="0" smtClean="0">
                <a:latin typeface="Arial" charset="0"/>
              </a:rPr>
              <a:t>3</a:t>
            </a:r>
            <a:r>
              <a:rPr lang="fr-FR" sz="1100" baseline="30000" dirty="0" smtClean="0">
                <a:latin typeface="Arial" charset="0"/>
              </a:rPr>
              <a:t>ème</a:t>
            </a:r>
            <a:r>
              <a:rPr lang="fr-FR" sz="1100" dirty="0" smtClean="0">
                <a:latin typeface="Arial" charset="0"/>
              </a:rPr>
              <a:t> de France,</a:t>
            </a:r>
            <a:endParaRPr lang="fr-FR" sz="1100" dirty="0">
              <a:latin typeface="Arial" charset="0"/>
            </a:endParaRPr>
          </a:p>
          <a:p>
            <a:pPr marL="0" indent="0" eaLnBrk="1" hangingPunct="1">
              <a:lnSpc>
                <a:spcPct val="170000"/>
              </a:lnSpc>
              <a:buNone/>
            </a:pPr>
            <a:r>
              <a:rPr lang="fr-FR" sz="1100" dirty="0">
                <a:latin typeface="Arial" charset="0"/>
              </a:rPr>
              <a:t>2</a:t>
            </a:r>
            <a:r>
              <a:rPr lang="fr-FR" sz="1100" dirty="0" smtClean="0">
                <a:latin typeface="Arial" charset="0"/>
              </a:rPr>
              <a:t> pilotes ont participé au Challenge Européen (dont une 5</a:t>
            </a:r>
            <a:r>
              <a:rPr lang="fr-FR" sz="1100" baseline="30000" dirty="0" smtClean="0">
                <a:latin typeface="Arial" charset="0"/>
              </a:rPr>
              <a:t>ème</a:t>
            </a:r>
            <a:r>
              <a:rPr lang="fr-FR" sz="1100" dirty="0" smtClean="0">
                <a:latin typeface="Arial" charset="0"/>
              </a:rPr>
              <a:t> place),</a:t>
            </a:r>
            <a:endParaRPr lang="fr-FR" sz="1100" dirty="0">
              <a:latin typeface="Arial" charset="0"/>
            </a:endParaRPr>
          </a:p>
          <a:p>
            <a:pPr marL="0" indent="0" eaLnBrk="1" hangingPunct="1">
              <a:lnSpc>
                <a:spcPct val="170000"/>
              </a:lnSpc>
              <a:buNone/>
            </a:pPr>
            <a:r>
              <a:rPr lang="fr-FR" sz="1100" dirty="0">
                <a:latin typeface="Arial" charset="0"/>
              </a:rPr>
              <a:t>9</a:t>
            </a:r>
            <a:r>
              <a:rPr lang="fr-FR" sz="1100" dirty="0" smtClean="0">
                <a:latin typeface="Arial" charset="0"/>
              </a:rPr>
              <a:t> </a:t>
            </a:r>
            <a:r>
              <a:rPr lang="fr-FR" sz="1100" dirty="0">
                <a:latin typeface="Arial" charset="0"/>
              </a:rPr>
              <a:t>pilotes ont </a:t>
            </a:r>
            <a:r>
              <a:rPr lang="fr-FR" sz="1100" dirty="0" smtClean="0">
                <a:latin typeface="Arial" charset="0"/>
              </a:rPr>
              <a:t>participé au Challenge Mondial (dont une 8</a:t>
            </a:r>
            <a:r>
              <a:rPr lang="fr-FR" sz="1100" baseline="30000" dirty="0" smtClean="0">
                <a:latin typeface="Arial" charset="0"/>
              </a:rPr>
              <a:t>ème</a:t>
            </a:r>
            <a:r>
              <a:rPr lang="fr-FR" sz="1100" dirty="0" smtClean="0">
                <a:latin typeface="Arial" charset="0"/>
              </a:rPr>
              <a:t> place),</a:t>
            </a:r>
            <a:endParaRPr lang="fr-FR" sz="1100" dirty="0">
              <a:latin typeface="Arial" charset="0"/>
            </a:endParaRPr>
          </a:p>
          <a:p>
            <a:pPr marL="0" indent="0" eaLnBrk="1" hangingPunct="1">
              <a:lnSpc>
                <a:spcPct val="170000"/>
              </a:lnSpc>
              <a:buNone/>
            </a:pPr>
            <a:r>
              <a:rPr lang="fr-FR" sz="1100" dirty="0">
                <a:latin typeface="Arial" charset="0"/>
              </a:rPr>
              <a:t>Club classé </a:t>
            </a:r>
            <a:r>
              <a:rPr lang="fr-FR" sz="1100" dirty="0" smtClean="0">
                <a:latin typeface="Arial" charset="0"/>
              </a:rPr>
              <a:t>1</a:t>
            </a:r>
            <a:r>
              <a:rPr lang="fr-FR" sz="1100" baseline="30000" dirty="0" smtClean="0">
                <a:latin typeface="Arial" charset="0"/>
              </a:rPr>
              <a:t>er</a:t>
            </a:r>
            <a:r>
              <a:rPr lang="fr-FR" sz="1100" dirty="0" smtClean="0">
                <a:latin typeface="Arial" charset="0"/>
              </a:rPr>
              <a:t> club breton, 12</a:t>
            </a:r>
            <a:r>
              <a:rPr lang="fr-FR" sz="1100" baseline="30000" dirty="0" smtClean="0">
                <a:latin typeface="Arial" charset="0"/>
              </a:rPr>
              <a:t>ème</a:t>
            </a:r>
            <a:r>
              <a:rPr lang="fr-FR" sz="1100" dirty="0" smtClean="0">
                <a:latin typeface="Arial" charset="0"/>
              </a:rPr>
              <a:t> </a:t>
            </a:r>
            <a:r>
              <a:rPr lang="fr-FR" sz="1100" dirty="0">
                <a:latin typeface="Arial" charset="0"/>
              </a:rPr>
              <a:t>club formateur de France et 8</a:t>
            </a:r>
            <a:r>
              <a:rPr lang="fr-FR" sz="1100" baseline="30000" dirty="0" smtClean="0">
                <a:latin typeface="Arial" charset="0"/>
              </a:rPr>
              <a:t>ème</a:t>
            </a:r>
            <a:r>
              <a:rPr lang="fr-FR" sz="1100" dirty="0" smtClean="0">
                <a:latin typeface="Arial" charset="0"/>
              </a:rPr>
              <a:t> </a:t>
            </a:r>
            <a:r>
              <a:rPr lang="fr-FR" sz="1100" dirty="0">
                <a:latin typeface="Arial" charset="0"/>
              </a:rPr>
              <a:t>club Français</a:t>
            </a:r>
            <a:r>
              <a:rPr lang="fr-FR" sz="1100" dirty="0" smtClean="0">
                <a:latin typeface="Arial" charset="0"/>
              </a:rPr>
              <a:t>.</a:t>
            </a:r>
          </a:p>
          <a:p>
            <a:pPr marL="0" indent="0" eaLnBrk="1" hangingPunct="1">
              <a:lnSpc>
                <a:spcPct val="170000"/>
              </a:lnSpc>
              <a:buNone/>
            </a:pPr>
            <a:endParaRPr lang="fr-FR" sz="1100" dirty="0">
              <a:latin typeface="Arial" charset="0"/>
            </a:endParaRPr>
          </a:p>
          <a:p>
            <a:pPr marL="0" indent="0" eaLnBrk="1" hangingPunct="1">
              <a:lnSpc>
                <a:spcPct val="170000"/>
              </a:lnSpc>
              <a:buFont typeface="Wingdings" pitchFamily="2" charset="2"/>
              <a:buNone/>
            </a:pPr>
            <a:r>
              <a:rPr lang="fr-FR" sz="1100" b="1" u="sng" dirty="0">
                <a:solidFill>
                  <a:srgbClr val="0070C0"/>
                </a:solidFill>
                <a:latin typeface="Arial" charset="0"/>
              </a:rPr>
              <a:t>Qui peut être candidat à la Section Sportive à la rentrée de septembre </a:t>
            </a:r>
            <a:r>
              <a:rPr lang="fr-FR" sz="1100" b="1" u="sng" dirty="0" smtClean="0">
                <a:solidFill>
                  <a:srgbClr val="0070C0"/>
                </a:solidFill>
                <a:latin typeface="Arial" charset="0"/>
              </a:rPr>
              <a:t>2021</a:t>
            </a:r>
            <a:r>
              <a:rPr lang="fr-FR" sz="1100" b="1" dirty="0" smtClean="0">
                <a:solidFill>
                  <a:srgbClr val="0070C0"/>
                </a:solidFill>
                <a:latin typeface="Arial" charset="0"/>
              </a:rPr>
              <a:t> </a:t>
            </a:r>
            <a:r>
              <a:rPr lang="fr-FR" sz="1100" b="1" dirty="0" smtClean="0">
                <a:solidFill>
                  <a:srgbClr val="0070C0"/>
                </a:solidFill>
                <a:latin typeface="Arial" charset="0"/>
              </a:rPr>
              <a:t>?</a:t>
            </a:r>
            <a:endParaRPr lang="fr-FR" sz="1100" dirty="0">
              <a:latin typeface="Arial" charset="0"/>
            </a:endParaRPr>
          </a:p>
          <a:p>
            <a:pPr marL="0" indent="0">
              <a:lnSpc>
                <a:spcPct val="170000"/>
              </a:lnSpc>
              <a:buNone/>
            </a:pPr>
            <a:r>
              <a:rPr lang="fr-FR" sz="1100" dirty="0">
                <a:cs typeface="Arial" charset="0"/>
              </a:rPr>
              <a:t>●</a:t>
            </a:r>
            <a:r>
              <a:rPr lang="fr-FR" sz="1100" dirty="0" smtClean="0">
                <a:latin typeface="Arial" charset="0"/>
                <a:sym typeface="Wingdings 2" pitchFamily="18" charset="2"/>
              </a:rPr>
              <a:t> </a:t>
            </a:r>
            <a:r>
              <a:rPr lang="fr-FR" sz="1100" dirty="0">
                <a:latin typeface="Arial" charset="0"/>
                <a:sym typeface="Wingdings 2" pitchFamily="18" charset="2"/>
              </a:rPr>
              <a:t>Un ou une élève de la </a:t>
            </a:r>
            <a:r>
              <a:rPr lang="fr-FR" sz="1100" dirty="0" smtClean="0">
                <a:latin typeface="Arial" charset="0"/>
                <a:sym typeface="Wingdings 2" pitchFamily="18" charset="2"/>
              </a:rPr>
              <a:t>6</a:t>
            </a:r>
            <a:r>
              <a:rPr lang="fr-FR" sz="1100" baseline="30000" dirty="0" smtClean="0">
                <a:latin typeface="Arial" charset="0"/>
                <a:sym typeface="Wingdings 2" pitchFamily="18" charset="2"/>
              </a:rPr>
              <a:t>ème</a:t>
            </a:r>
            <a:r>
              <a:rPr lang="fr-FR" sz="1100" dirty="0" smtClean="0">
                <a:latin typeface="Arial" charset="0"/>
                <a:sym typeface="Wingdings 2" pitchFamily="18" charset="2"/>
              </a:rPr>
              <a:t> </a:t>
            </a:r>
            <a:r>
              <a:rPr lang="fr-FR" sz="1100" dirty="0">
                <a:latin typeface="Arial" charset="0"/>
                <a:sym typeface="Wingdings 2" pitchFamily="18" charset="2"/>
              </a:rPr>
              <a:t>à la Terminale avec des résultats et des appréciations scolaires corrects</a:t>
            </a:r>
            <a:r>
              <a:rPr lang="fr-FR" sz="1100" dirty="0" smtClean="0">
                <a:latin typeface="Arial" charset="0"/>
                <a:sym typeface="Wingdings 2" pitchFamily="18" charset="2"/>
              </a:rPr>
              <a:t>,</a:t>
            </a:r>
            <a:endParaRPr lang="fr-FR" sz="1100" dirty="0">
              <a:latin typeface="Arial" charset="0"/>
              <a:sym typeface="Wingdings 2" pitchFamily="18" charset="2"/>
            </a:endParaRPr>
          </a:p>
          <a:p>
            <a:pPr marL="0" indent="0">
              <a:lnSpc>
                <a:spcPct val="170000"/>
              </a:lnSpc>
              <a:buNone/>
            </a:pPr>
            <a:r>
              <a:rPr lang="fr-FR" sz="1100" dirty="0">
                <a:cs typeface="Arial" charset="0"/>
              </a:rPr>
              <a:t>● </a:t>
            </a:r>
            <a:r>
              <a:rPr lang="fr-FR" sz="1100" dirty="0" smtClean="0">
                <a:latin typeface="Arial" charset="0"/>
                <a:sym typeface="Wingdings 2" pitchFamily="18" charset="2"/>
              </a:rPr>
              <a:t>Un </a:t>
            </a:r>
            <a:r>
              <a:rPr lang="fr-FR" sz="1100" dirty="0">
                <a:latin typeface="Arial" charset="0"/>
                <a:sym typeface="Wingdings 2" pitchFamily="18" charset="2"/>
              </a:rPr>
              <a:t>ou une élève motivé(e) par l’entraînement, et prêt(e) à accepter la difficulté d’un entrainement quotidien</a:t>
            </a:r>
            <a:r>
              <a:rPr lang="fr-FR" sz="1100" dirty="0" smtClean="0">
                <a:latin typeface="Arial" charset="0"/>
                <a:sym typeface="Wingdings 2" pitchFamily="18" charset="2"/>
              </a:rPr>
              <a:t>,</a:t>
            </a:r>
            <a:endParaRPr lang="fr-FR" sz="1100" dirty="0">
              <a:latin typeface="Arial" charset="0"/>
              <a:sym typeface="Wingdings 2" pitchFamily="18" charset="2"/>
            </a:endParaRPr>
          </a:p>
          <a:p>
            <a:pPr marL="0" indent="0">
              <a:lnSpc>
                <a:spcPct val="170000"/>
              </a:lnSpc>
              <a:buNone/>
            </a:pPr>
            <a:r>
              <a:rPr lang="fr-FR" sz="1100" dirty="0">
                <a:cs typeface="Arial" charset="0"/>
              </a:rPr>
              <a:t>●</a:t>
            </a:r>
            <a:r>
              <a:rPr lang="fr-FR" sz="1100" dirty="0" smtClean="0">
                <a:latin typeface="Arial" charset="0"/>
                <a:sym typeface="Wingdings 2" pitchFamily="18" charset="2"/>
              </a:rPr>
              <a:t> </a:t>
            </a:r>
            <a:r>
              <a:rPr lang="fr-FR" sz="1100" dirty="0">
                <a:latin typeface="Arial" charset="0"/>
                <a:sym typeface="Wingdings 2" pitchFamily="18" charset="2"/>
              </a:rPr>
              <a:t>Un ou une élève en mesure de s’intégrer facilement dans un </a:t>
            </a:r>
            <a:r>
              <a:rPr lang="fr-FR" sz="1100" dirty="0" smtClean="0">
                <a:latin typeface="Arial" charset="0"/>
                <a:sym typeface="Wingdings 2" pitchFamily="18" charset="2"/>
              </a:rPr>
              <a:t>groupe,</a:t>
            </a:r>
            <a:endParaRPr lang="fr-FR" sz="1100" dirty="0">
              <a:latin typeface="Arial" charset="0"/>
              <a:sym typeface="Wingdings 2" pitchFamily="18" charset="2"/>
            </a:endParaRPr>
          </a:p>
          <a:p>
            <a:pPr marL="0" indent="0">
              <a:lnSpc>
                <a:spcPct val="170000"/>
              </a:lnSpc>
              <a:buNone/>
            </a:pPr>
            <a:r>
              <a:rPr lang="fr-FR" sz="1100" dirty="0">
                <a:cs typeface="Arial" charset="0"/>
              </a:rPr>
              <a:t>●</a:t>
            </a:r>
            <a:r>
              <a:rPr lang="fr-FR" sz="1100" dirty="0" smtClean="0">
                <a:latin typeface="Arial" charset="0"/>
                <a:sym typeface="Wingdings 2" pitchFamily="18" charset="2"/>
              </a:rPr>
              <a:t> </a:t>
            </a:r>
            <a:r>
              <a:rPr lang="fr-FR" sz="1100" dirty="0" smtClean="0">
                <a:latin typeface="Arial" charset="0"/>
                <a:sym typeface="Wingdings 2" pitchFamily="18" charset="2"/>
              </a:rPr>
              <a:t>Un </a:t>
            </a:r>
            <a:r>
              <a:rPr lang="fr-FR" sz="1100" dirty="0">
                <a:latin typeface="Arial" charset="0"/>
                <a:sym typeface="Wingdings 2" pitchFamily="18" charset="2"/>
              </a:rPr>
              <a:t>ou une élève qui accepte de se remettre en question si nécessaire pour progresser sur le plan scolaire et/ou sur le plan sportif.</a:t>
            </a:r>
          </a:p>
          <a:p>
            <a:pPr marL="0" indent="0" eaLnBrk="1" hangingPunct="1">
              <a:lnSpc>
                <a:spcPct val="80000"/>
              </a:lnSpc>
              <a:buFont typeface="Wingdings" pitchFamily="2" charset="2"/>
              <a:buNone/>
            </a:pPr>
            <a:endParaRPr lang="fr-FR" sz="1100" dirty="0">
              <a:latin typeface="Arial" charset="0"/>
            </a:endParaRPr>
          </a:p>
        </p:txBody>
      </p:sp>
      <p:grpSp>
        <p:nvGrpSpPr>
          <p:cNvPr id="3" name="Groupe 2"/>
          <p:cNvGrpSpPr/>
          <p:nvPr/>
        </p:nvGrpSpPr>
        <p:grpSpPr>
          <a:xfrm>
            <a:off x="0" y="8445052"/>
            <a:ext cx="6581775" cy="698948"/>
            <a:chOff x="0" y="8511727"/>
            <a:chExt cx="6581775" cy="698948"/>
          </a:xfrm>
        </p:grpSpPr>
        <p:sp>
          <p:nvSpPr>
            <p:cNvPr id="4" name="Espace réservé du titre 1"/>
            <p:cNvSpPr txBox="1">
              <a:spLocks/>
            </p:cNvSpPr>
            <p:nvPr/>
          </p:nvSpPr>
          <p:spPr bwMode="auto">
            <a:xfrm>
              <a:off x="0" y="8511727"/>
              <a:ext cx="6581775" cy="6989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900" b="1" i="1" kern="1200" baseline="0">
                  <a:solidFill>
                    <a:schemeClr val="accent5">
                      <a:lumMod val="75000"/>
                    </a:schemeClr>
                  </a:solidFill>
                  <a:latin typeface="Arial" panose="020B0604020202020204" pitchFamily="34" charset="0"/>
                  <a:ea typeface="+mj-ea"/>
                  <a:cs typeface="Arial" panose="020B0604020202020204" pitchFamily="34" charset="0"/>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fr-FR" dirty="0">
                  <a:solidFill>
                    <a:schemeClr val="accent6">
                      <a:lumMod val="75000"/>
                    </a:schemeClr>
                  </a:solidFill>
                </a:rPr>
                <a:t>  Le BMX Quévert, partenaire de « Souffles d’Espoir » soutient le Centre Eugène Marquis de Rennes </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5831" y="8619504"/>
              <a:ext cx="895944" cy="483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re 1"/>
          <p:cNvSpPr>
            <a:spLocks noGrp="1"/>
          </p:cNvSpPr>
          <p:nvPr>
            <p:ph type="title"/>
          </p:nvPr>
        </p:nvSpPr>
        <p:spPr>
          <a:xfrm>
            <a:off x="299276" y="340748"/>
            <a:ext cx="6172200" cy="414337"/>
          </a:xfrm>
        </p:spPr>
        <p:txBody>
          <a:bodyPr>
            <a:noAutofit/>
          </a:bodyPr>
          <a:lstStyle/>
          <a:p>
            <a:pPr algn="ctr" eaLnBrk="1" hangingPunct="1"/>
            <a:r>
              <a:rPr lang="fr-FR" sz="2400" b="1" i="0" dirty="0">
                <a:solidFill>
                  <a:schemeClr val="accent1">
                    <a:lumMod val="50000"/>
                  </a:schemeClr>
                </a:solidFill>
                <a:latin typeface="Arial" charset="0"/>
              </a:rPr>
              <a:t>Organisation de la Section Sportive</a:t>
            </a:r>
          </a:p>
        </p:txBody>
      </p:sp>
      <p:sp>
        <p:nvSpPr>
          <p:cNvPr id="15362" name="Espace réservé du contenu 2"/>
          <p:cNvSpPr>
            <a:spLocks noGrp="1"/>
          </p:cNvSpPr>
          <p:nvPr>
            <p:ph idx="1"/>
          </p:nvPr>
        </p:nvSpPr>
        <p:spPr>
          <a:xfrm>
            <a:off x="299276" y="968883"/>
            <a:ext cx="6172200" cy="6780212"/>
          </a:xfrm>
        </p:spPr>
        <p:txBody>
          <a:bodyPr/>
          <a:lstStyle/>
          <a:p>
            <a:pPr marL="0" indent="0" eaLnBrk="1" hangingPunct="1">
              <a:lnSpc>
                <a:spcPct val="90000"/>
              </a:lnSpc>
              <a:buFont typeface="Arial" charset="0"/>
              <a:buNone/>
            </a:pPr>
            <a:r>
              <a:rPr lang="fr-FR" sz="1600" b="1" u="sng" dirty="0">
                <a:solidFill>
                  <a:srgbClr val="0070C0"/>
                </a:solidFill>
                <a:latin typeface="Arial" charset="0"/>
              </a:rPr>
              <a:t>Qui est notre partenaire au niveau de la scolarité </a:t>
            </a:r>
            <a:r>
              <a:rPr lang="fr-FR" sz="1600" b="1" dirty="0">
                <a:solidFill>
                  <a:srgbClr val="0070C0"/>
                </a:solidFill>
                <a:latin typeface="Arial" charset="0"/>
              </a:rPr>
              <a:t>?</a:t>
            </a:r>
          </a:p>
          <a:p>
            <a:pPr marL="0" indent="0" eaLnBrk="1" hangingPunct="1">
              <a:lnSpc>
                <a:spcPct val="90000"/>
              </a:lnSpc>
              <a:buFont typeface="Arial" charset="0"/>
              <a:buNone/>
            </a:pPr>
            <a:endParaRPr lang="fr-FR" sz="800" dirty="0">
              <a:latin typeface="Arial" charset="0"/>
            </a:endParaRPr>
          </a:p>
          <a:p>
            <a:pPr marL="0" indent="0" eaLnBrk="1" hangingPunct="1">
              <a:buFont typeface="Arial" charset="0"/>
              <a:buNone/>
            </a:pPr>
            <a:r>
              <a:rPr lang="fr-FR" sz="1400" dirty="0">
                <a:latin typeface="Arial" charset="0"/>
              </a:rPr>
              <a:t>Le </a:t>
            </a:r>
            <a:r>
              <a:rPr lang="fr-FR" sz="1400" dirty="0" smtClean="0">
                <a:latin typeface="Arial" charset="0"/>
              </a:rPr>
              <a:t>Collège / Lycée </a:t>
            </a:r>
            <a:r>
              <a:rPr lang="fr-FR" sz="1400" dirty="0" smtClean="0">
                <a:latin typeface="Arial" charset="0"/>
              </a:rPr>
              <a:t>de l’ensemble scolaire Les </a:t>
            </a:r>
            <a:r>
              <a:rPr lang="fr-FR" sz="1400" dirty="0">
                <a:latin typeface="Arial" charset="0"/>
              </a:rPr>
              <a:t>Cordeliers à Dinan est partenaire de notre Section Sportive (voir site internet </a:t>
            </a:r>
            <a:r>
              <a:rPr lang="fr-FR" sz="1400" dirty="0">
                <a:latin typeface="Arial" charset="0"/>
                <a:hlinkClick r:id="rId2"/>
              </a:rPr>
              <a:t>www.cordeliers-ndvictoire.org</a:t>
            </a:r>
            <a:r>
              <a:rPr lang="fr-FR" sz="1400" dirty="0">
                <a:latin typeface="Arial" charset="0"/>
              </a:rPr>
              <a:t> pour information sur les tarifs scolaires et tarifs d’internat).</a:t>
            </a:r>
          </a:p>
          <a:p>
            <a:pPr marL="0" indent="0" eaLnBrk="1" hangingPunct="1">
              <a:buFont typeface="Arial" charset="0"/>
              <a:buNone/>
            </a:pPr>
            <a:r>
              <a:rPr lang="fr-FR" sz="1400" dirty="0">
                <a:latin typeface="Arial" charset="0"/>
              </a:rPr>
              <a:t>Cet établissement propose un cycle complet de la 6</a:t>
            </a:r>
            <a:r>
              <a:rPr lang="fr-FR" sz="1400" baseline="30000" dirty="0">
                <a:latin typeface="Arial" charset="0"/>
              </a:rPr>
              <a:t>ème</a:t>
            </a:r>
            <a:r>
              <a:rPr lang="fr-FR" sz="1400" dirty="0">
                <a:latin typeface="Arial" charset="0"/>
              </a:rPr>
              <a:t> à la Terminale + BTS.</a:t>
            </a:r>
          </a:p>
          <a:p>
            <a:pPr marL="0" indent="0" eaLnBrk="1" hangingPunct="1">
              <a:buFont typeface="Arial" charset="0"/>
              <a:buNone/>
            </a:pPr>
            <a:r>
              <a:rPr lang="fr-FR" sz="1400" dirty="0">
                <a:latin typeface="Arial" charset="0"/>
              </a:rPr>
              <a:t>Un internat est ouvert aux élèves à partir de la classe de 4</a:t>
            </a:r>
            <a:r>
              <a:rPr lang="fr-FR" sz="1400" baseline="30000" dirty="0">
                <a:latin typeface="Arial" charset="0"/>
              </a:rPr>
              <a:t>ème</a:t>
            </a:r>
            <a:r>
              <a:rPr lang="fr-FR" sz="1400" dirty="0">
                <a:latin typeface="Arial" charset="0"/>
              </a:rPr>
              <a:t>.</a:t>
            </a:r>
          </a:p>
          <a:p>
            <a:pPr marL="0" indent="0" eaLnBrk="1" hangingPunct="1">
              <a:buFont typeface="Arial" charset="0"/>
              <a:buNone/>
            </a:pPr>
            <a:endParaRPr lang="fr-FR" sz="1400" dirty="0">
              <a:latin typeface="Arial" charset="0"/>
            </a:endParaRPr>
          </a:p>
          <a:p>
            <a:pPr marL="0" indent="0" eaLnBrk="1" hangingPunct="1">
              <a:lnSpc>
                <a:spcPct val="90000"/>
              </a:lnSpc>
              <a:buFont typeface="Arial" charset="0"/>
              <a:buNone/>
            </a:pPr>
            <a:r>
              <a:rPr lang="fr-FR" sz="1600" b="1" u="sng" dirty="0">
                <a:solidFill>
                  <a:srgbClr val="0070C0"/>
                </a:solidFill>
                <a:latin typeface="Arial" charset="0"/>
              </a:rPr>
              <a:t>Qui encadre</a:t>
            </a:r>
            <a:r>
              <a:rPr lang="fr-FR" sz="1600" b="1" dirty="0">
                <a:solidFill>
                  <a:srgbClr val="0070C0"/>
                </a:solidFill>
                <a:latin typeface="Arial" charset="0"/>
              </a:rPr>
              <a:t> ?</a:t>
            </a:r>
          </a:p>
          <a:p>
            <a:pPr marL="0" indent="0" eaLnBrk="1" hangingPunct="1">
              <a:lnSpc>
                <a:spcPct val="90000"/>
              </a:lnSpc>
              <a:buFont typeface="Arial" charset="0"/>
              <a:buNone/>
            </a:pPr>
            <a:endParaRPr lang="fr-FR" sz="800" dirty="0">
              <a:latin typeface="Arial" charset="0"/>
            </a:endParaRPr>
          </a:p>
          <a:p>
            <a:pPr marL="0" indent="0" eaLnBrk="1" hangingPunct="1">
              <a:buNone/>
            </a:pPr>
            <a:r>
              <a:rPr lang="fr-FR" sz="1400" dirty="0">
                <a:latin typeface="Arial" charset="0"/>
              </a:rPr>
              <a:t>L’entraineur du Club, Damien GROUAZEL, est responsable de l’ensemble de la partie sportive. Il est titulaire d’un DEJEPS BMX, ancien pilote Elite 1, actuellement en catégorie nationale 30 ans et plus, 3</a:t>
            </a:r>
            <a:r>
              <a:rPr lang="fr-FR" sz="1400" baseline="30000" dirty="0">
                <a:latin typeface="Arial" charset="0"/>
              </a:rPr>
              <a:t>ème</a:t>
            </a:r>
            <a:r>
              <a:rPr lang="fr-FR" sz="1400" dirty="0">
                <a:latin typeface="Arial" charset="0"/>
              </a:rPr>
              <a:t> au Challenge Mondial de Rotterdam en 2014, 8</a:t>
            </a:r>
            <a:r>
              <a:rPr lang="fr-FR" sz="1400" baseline="30000" dirty="0">
                <a:latin typeface="Arial" charset="0"/>
              </a:rPr>
              <a:t>ème</a:t>
            </a:r>
            <a:r>
              <a:rPr lang="fr-FR" sz="1400" dirty="0">
                <a:latin typeface="Arial" charset="0"/>
              </a:rPr>
              <a:t> Challenge Européen en 2018,</a:t>
            </a:r>
          </a:p>
          <a:p>
            <a:pPr marL="0" indent="0" eaLnBrk="1" hangingPunct="1">
              <a:buFont typeface="Arial" charset="0"/>
              <a:buNone/>
            </a:pPr>
            <a:r>
              <a:rPr lang="fr-FR" sz="1400" dirty="0">
                <a:latin typeface="Arial" charset="0"/>
              </a:rPr>
              <a:t>Damien Grouazel sera l’interlocuteur privilégié du représentant des professeurs du Collège / Lycée Les Cordeliers. </a:t>
            </a:r>
          </a:p>
          <a:p>
            <a:pPr marL="0" indent="0" eaLnBrk="1" hangingPunct="1">
              <a:buFont typeface="Arial" charset="0"/>
              <a:buNone/>
            </a:pPr>
            <a:r>
              <a:rPr lang="fr-FR" sz="1400" dirty="0">
                <a:latin typeface="Arial" charset="0"/>
              </a:rPr>
              <a:t>Des échanges réguliers seront </a:t>
            </a:r>
            <a:r>
              <a:rPr lang="fr-FR" sz="1400" dirty="0" smtClean="0">
                <a:latin typeface="Arial" charset="0"/>
              </a:rPr>
              <a:t>assurés entre le Bureau, l’entraîneur, les pilotes et leurs parents,</a:t>
            </a:r>
            <a:endParaRPr lang="fr-FR" sz="1400" dirty="0">
              <a:latin typeface="Arial" charset="0"/>
            </a:endParaRPr>
          </a:p>
          <a:p>
            <a:pPr marL="0" indent="0" eaLnBrk="1" hangingPunct="1">
              <a:buFont typeface="Arial" charset="0"/>
              <a:buNone/>
            </a:pPr>
            <a:endParaRPr lang="fr-FR" sz="1400" dirty="0">
              <a:latin typeface="Arial" charset="0"/>
            </a:endParaRPr>
          </a:p>
        </p:txBody>
      </p:sp>
      <p:sp>
        <p:nvSpPr>
          <p:cNvPr id="2" name="Espace réservé du numéro de diapositive 1"/>
          <p:cNvSpPr>
            <a:spLocks noGrp="1"/>
          </p:cNvSpPr>
          <p:nvPr>
            <p:ph type="sldNum" sz="quarter" idx="12"/>
          </p:nvPr>
        </p:nvSpPr>
        <p:spPr/>
        <p:txBody>
          <a:bodyPr/>
          <a:lstStyle/>
          <a:p>
            <a:pPr>
              <a:defRPr/>
            </a:pPr>
            <a:fld id="{99B945D8-1C4D-4469-B3EF-E9A9DBC1939B}" type="slidenum">
              <a:rPr lang="fr-FR" smtClean="0"/>
              <a:pPr>
                <a:defRPr/>
              </a:pPr>
              <a:t>3</a:t>
            </a:fld>
            <a:endParaRPr lang="fr-FR"/>
          </a:p>
        </p:txBody>
      </p:sp>
      <p:grpSp>
        <p:nvGrpSpPr>
          <p:cNvPr id="4" name="Groupe 3"/>
          <p:cNvGrpSpPr/>
          <p:nvPr/>
        </p:nvGrpSpPr>
        <p:grpSpPr>
          <a:xfrm>
            <a:off x="94489" y="8445052"/>
            <a:ext cx="6581775" cy="698948"/>
            <a:chOff x="180975" y="158303"/>
            <a:chExt cx="6581775" cy="698948"/>
          </a:xfrm>
        </p:grpSpPr>
        <p:sp>
          <p:nvSpPr>
            <p:cNvPr id="5" name="Espace réservé du titre 1"/>
            <p:cNvSpPr txBox="1">
              <a:spLocks/>
            </p:cNvSpPr>
            <p:nvPr/>
          </p:nvSpPr>
          <p:spPr bwMode="auto">
            <a:xfrm>
              <a:off x="180975" y="158303"/>
              <a:ext cx="6581775" cy="6989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900" b="1" i="1" kern="1200" baseline="0">
                  <a:solidFill>
                    <a:schemeClr val="accent5">
                      <a:lumMod val="75000"/>
                    </a:schemeClr>
                  </a:solidFill>
                  <a:latin typeface="Arial" panose="020B0604020202020204" pitchFamily="34" charset="0"/>
                  <a:ea typeface="+mj-ea"/>
                  <a:cs typeface="Arial" panose="020B0604020202020204" pitchFamily="34" charset="0"/>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fr-FR" dirty="0">
                  <a:solidFill>
                    <a:schemeClr val="accent6">
                      <a:lumMod val="75000"/>
                    </a:schemeClr>
                  </a:solidFill>
                </a:rPr>
                <a:t>  Le BMX Quévert, partenaire de « Souffles d’Espoir » soutient le Centre Eugène Marquis de Rennes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0320" y="263078"/>
              <a:ext cx="895944" cy="483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 name="Image 6"/>
          <p:cNvPicPr>
            <a:picLocks noChangeAspect="1"/>
          </p:cNvPicPr>
          <p:nvPr/>
        </p:nvPicPr>
        <p:blipFill rotWithShape="1">
          <a:blip r:embed="rId4">
            <a:extLst>
              <a:ext uri="{28A0092B-C50C-407E-A947-70E740481C1C}">
                <a14:useLocalDpi xmlns:a14="http://schemas.microsoft.com/office/drawing/2010/main" val="0"/>
              </a:ext>
            </a:extLst>
          </a:blip>
          <a:srcRect l="18703" t="15192" b="11228"/>
          <a:stretch/>
        </p:blipFill>
        <p:spPr>
          <a:xfrm>
            <a:off x="1323579" y="6123927"/>
            <a:ext cx="3894407" cy="2341146"/>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ZoneTexte 4"/>
          <p:cNvSpPr txBox="1">
            <a:spLocks noChangeArrowheads="1"/>
          </p:cNvSpPr>
          <p:nvPr/>
        </p:nvSpPr>
        <p:spPr bwMode="auto">
          <a:xfrm>
            <a:off x="352425" y="333375"/>
            <a:ext cx="6118225" cy="6390980"/>
          </a:xfrm>
          <a:prstGeom prst="rect">
            <a:avLst/>
          </a:prstGeom>
          <a:noFill/>
          <a:ln w="9525">
            <a:noFill/>
            <a:miter lim="800000"/>
            <a:headEnd/>
            <a:tailEnd/>
          </a:ln>
        </p:spPr>
        <p:txBody>
          <a:bodyPr>
            <a:spAutoFit/>
          </a:bodyPr>
          <a:lstStyle/>
          <a:p>
            <a:pPr marL="0" indent="0" eaLnBrk="1" hangingPunct="1">
              <a:lnSpc>
                <a:spcPct val="90000"/>
              </a:lnSpc>
              <a:buFont typeface="Arial" charset="0"/>
              <a:buNone/>
            </a:pPr>
            <a:r>
              <a:rPr lang="fr-FR" sz="1600" b="1" u="sng" dirty="0">
                <a:solidFill>
                  <a:srgbClr val="0070C0"/>
                </a:solidFill>
              </a:rPr>
              <a:t>Quelles sont les infrastructures à disposition des pilotes </a:t>
            </a:r>
            <a:r>
              <a:rPr lang="fr-FR" sz="1600" b="1" dirty="0">
                <a:solidFill>
                  <a:srgbClr val="0070C0"/>
                </a:solidFill>
              </a:rPr>
              <a:t>?</a:t>
            </a:r>
          </a:p>
          <a:p>
            <a:pPr marL="0" indent="0" eaLnBrk="1" hangingPunct="1">
              <a:lnSpc>
                <a:spcPct val="90000"/>
              </a:lnSpc>
              <a:buFont typeface="Arial" charset="0"/>
              <a:buNone/>
            </a:pPr>
            <a:endParaRPr lang="fr-FR" sz="900" dirty="0"/>
          </a:p>
          <a:p>
            <a:pPr marL="0" indent="0" eaLnBrk="1" hangingPunct="1"/>
            <a:r>
              <a:rPr lang="fr-FR" sz="1400" dirty="0">
                <a:cs typeface="Arial" charset="0"/>
              </a:rPr>
              <a:t>●</a:t>
            </a:r>
            <a:r>
              <a:rPr lang="fr-FR" sz="1400" dirty="0" smtClean="0">
                <a:sym typeface="Wingdings 2" pitchFamily="18" charset="2"/>
              </a:rPr>
              <a:t> </a:t>
            </a:r>
            <a:r>
              <a:rPr lang="fr-FR" sz="1400" dirty="0">
                <a:sym typeface="Wingdings 2" pitchFamily="18" charset="2"/>
              </a:rPr>
              <a:t>Une piste de niveau national avec grille sécurisée et éclairage pour les entrainements en soirée</a:t>
            </a:r>
            <a:r>
              <a:rPr lang="fr-FR" sz="1400" dirty="0" smtClean="0">
                <a:sym typeface="Wingdings 2" pitchFamily="18" charset="2"/>
              </a:rPr>
              <a:t>,</a:t>
            </a:r>
          </a:p>
          <a:p>
            <a:pPr marL="0" indent="0" eaLnBrk="1" hangingPunct="1"/>
            <a:endParaRPr lang="fr-FR" sz="1400" dirty="0">
              <a:sym typeface="Wingdings 2" pitchFamily="18" charset="2"/>
            </a:endParaRPr>
          </a:p>
          <a:p>
            <a:pPr marL="0" indent="0" eaLnBrk="1" hangingPunct="1"/>
            <a:r>
              <a:rPr lang="fr-FR" sz="1400" dirty="0">
                <a:cs typeface="Arial" charset="0"/>
              </a:rPr>
              <a:t>●</a:t>
            </a:r>
            <a:r>
              <a:rPr lang="fr-FR" sz="1400" dirty="0" smtClean="0"/>
              <a:t> </a:t>
            </a:r>
            <a:r>
              <a:rPr lang="fr-FR" sz="1400" dirty="0"/>
              <a:t>1 minibus 9 places pour assurer les transports A/R des élèves de l’école à la piste, </a:t>
            </a:r>
            <a:endParaRPr lang="fr-FR" sz="1400" dirty="0" smtClean="0"/>
          </a:p>
          <a:p>
            <a:pPr marL="0" indent="0" eaLnBrk="1" hangingPunct="1"/>
            <a:endParaRPr lang="fr-FR" sz="1400" dirty="0"/>
          </a:p>
          <a:p>
            <a:pPr marL="0" indent="0" eaLnBrk="1" hangingPunct="1"/>
            <a:r>
              <a:rPr lang="fr-FR" sz="1400" dirty="0">
                <a:cs typeface="Arial" charset="0"/>
              </a:rPr>
              <a:t>●</a:t>
            </a:r>
            <a:r>
              <a:rPr lang="fr-FR" sz="1400" dirty="0" smtClean="0"/>
              <a:t> </a:t>
            </a:r>
            <a:r>
              <a:rPr lang="fr-FR" sz="1400" dirty="0"/>
              <a:t>Un vestiaire et local vélo sécurisé où les pilotes pourront laisser </a:t>
            </a:r>
            <a:r>
              <a:rPr lang="fr-FR" sz="1400" dirty="0" smtClean="0"/>
              <a:t>leurs matériels en début de semaine ou </a:t>
            </a:r>
            <a:r>
              <a:rPr lang="fr-FR" sz="1400" dirty="0"/>
              <a:t>après les entrainements.</a:t>
            </a:r>
          </a:p>
          <a:p>
            <a:pPr marL="0" indent="0" eaLnBrk="1" hangingPunct="1">
              <a:buFont typeface="Wingdings 2" pitchFamily="18" charset="2"/>
              <a:buChar char="Q"/>
            </a:pPr>
            <a:endParaRPr lang="fr-FR" sz="1600" dirty="0"/>
          </a:p>
          <a:p>
            <a:pPr>
              <a:spcBef>
                <a:spcPct val="20000"/>
              </a:spcBef>
              <a:buFont typeface="Arial" charset="0"/>
              <a:buNone/>
            </a:pPr>
            <a:r>
              <a:rPr lang="fr-FR" sz="1600" b="1" u="sng" dirty="0">
                <a:solidFill>
                  <a:srgbClr val="0070C0"/>
                </a:solidFill>
              </a:rPr>
              <a:t>Quels sont les PLUS de la Section Sportive du BMX Quévert Pays-de-Rance </a:t>
            </a:r>
            <a:r>
              <a:rPr lang="fr-FR" sz="1600" b="1" dirty="0">
                <a:solidFill>
                  <a:srgbClr val="0070C0"/>
                </a:solidFill>
              </a:rPr>
              <a:t>?</a:t>
            </a:r>
          </a:p>
          <a:p>
            <a:pPr>
              <a:spcBef>
                <a:spcPct val="20000"/>
              </a:spcBef>
              <a:buFont typeface="Arial" charset="0"/>
              <a:buNone/>
            </a:pPr>
            <a:endParaRPr lang="fr-FR" sz="800" b="1" dirty="0"/>
          </a:p>
          <a:p>
            <a:pPr>
              <a:spcBef>
                <a:spcPct val="20000"/>
              </a:spcBef>
              <a:buFont typeface="Arial" charset="0"/>
              <a:buNone/>
            </a:pPr>
            <a:endParaRPr lang="fr-FR" sz="800" dirty="0"/>
          </a:p>
          <a:p>
            <a:pPr>
              <a:spcBef>
                <a:spcPct val="20000"/>
              </a:spcBef>
              <a:buFont typeface="Arial" charset="0"/>
              <a:buNone/>
            </a:pPr>
            <a:r>
              <a:rPr lang="fr-FR" sz="1400" dirty="0">
                <a:cs typeface="Arial" charset="0"/>
              </a:rPr>
              <a:t>● Une sensibilisation des pilotes à la </a:t>
            </a:r>
            <a:r>
              <a:rPr lang="fr-FR" sz="1400" dirty="0" smtClean="0">
                <a:cs typeface="Arial" charset="0"/>
              </a:rPr>
              <a:t>diététique et à la santé du sportif </a:t>
            </a:r>
            <a:r>
              <a:rPr lang="fr-FR" sz="1400" dirty="0">
                <a:cs typeface="Arial" charset="0"/>
              </a:rPr>
              <a:t>via l’intervention d’un professionnel</a:t>
            </a:r>
            <a:r>
              <a:rPr lang="fr-FR" sz="1400" dirty="0" smtClean="0">
                <a:cs typeface="Arial" charset="0"/>
              </a:rPr>
              <a:t>,</a:t>
            </a:r>
            <a:endParaRPr lang="fr-FR" sz="1400" dirty="0">
              <a:cs typeface="Arial" charset="0"/>
            </a:endParaRPr>
          </a:p>
          <a:p>
            <a:pPr>
              <a:spcBef>
                <a:spcPct val="20000"/>
              </a:spcBef>
              <a:buFont typeface="Arial" charset="0"/>
              <a:buNone/>
            </a:pPr>
            <a:endParaRPr lang="fr-FR" sz="800" dirty="0">
              <a:cs typeface="Arial" charset="0"/>
            </a:endParaRPr>
          </a:p>
          <a:p>
            <a:pPr>
              <a:spcBef>
                <a:spcPct val="20000"/>
              </a:spcBef>
              <a:buFont typeface="Arial" charset="0"/>
              <a:buNone/>
            </a:pPr>
            <a:r>
              <a:rPr lang="fr-FR" sz="1400" dirty="0">
                <a:cs typeface="Arial" charset="0"/>
              </a:rPr>
              <a:t>● La prise en charge des engagements aux courses (hors courses promotionnelles) pour les pilotes licenciés au BMX Quévert Pays-de-Rance et portant le maillot du club lors des compétitions (voir règlement intérieur du club sur internet),</a:t>
            </a:r>
          </a:p>
          <a:p>
            <a:pPr>
              <a:spcBef>
                <a:spcPct val="20000"/>
              </a:spcBef>
              <a:buFont typeface="Arial" charset="0"/>
              <a:buNone/>
            </a:pPr>
            <a:endParaRPr lang="fr-FR" sz="800" dirty="0">
              <a:cs typeface="Arial" charset="0"/>
            </a:endParaRPr>
          </a:p>
          <a:p>
            <a:pPr>
              <a:spcBef>
                <a:spcPct val="20000"/>
              </a:spcBef>
              <a:buFont typeface="Arial" charset="0"/>
              <a:buNone/>
            </a:pPr>
            <a:r>
              <a:rPr lang="fr-FR" sz="1400" dirty="0">
                <a:cs typeface="Arial" charset="0"/>
              </a:rPr>
              <a:t>● </a:t>
            </a:r>
            <a:r>
              <a:rPr lang="fr-FR" sz="1400" dirty="0" smtClean="0">
                <a:cs typeface="Arial" charset="0"/>
              </a:rPr>
              <a:t>Un suivi de la scolarité du pilote.</a:t>
            </a:r>
          </a:p>
          <a:p>
            <a:pPr>
              <a:spcBef>
                <a:spcPct val="20000"/>
              </a:spcBef>
              <a:buFont typeface="Arial" charset="0"/>
              <a:buNone/>
            </a:pPr>
            <a:endParaRPr lang="fr-FR" sz="1400" dirty="0" smtClean="0">
              <a:cs typeface="Arial" charset="0"/>
            </a:endParaRPr>
          </a:p>
          <a:p>
            <a:pPr>
              <a:spcBef>
                <a:spcPct val="20000"/>
              </a:spcBef>
              <a:buFont typeface="Arial" charset="0"/>
              <a:buNone/>
            </a:pPr>
            <a:r>
              <a:rPr lang="fr-FR" sz="1400" dirty="0">
                <a:cs typeface="Arial" charset="0"/>
              </a:rPr>
              <a:t>● Des </a:t>
            </a:r>
            <a:r>
              <a:rPr lang="fr-FR" sz="1400" dirty="0">
                <a:cs typeface="Arial" charset="0"/>
              </a:rPr>
              <a:t>informations individuelles apportées aux parents dès que nécessaire</a:t>
            </a:r>
            <a:r>
              <a:rPr lang="fr-FR" sz="1400" dirty="0" smtClean="0">
                <a:cs typeface="Arial" charset="0"/>
              </a:rPr>
              <a:t>.</a:t>
            </a:r>
            <a:endParaRPr lang="fr-FR" sz="1400" dirty="0">
              <a:cs typeface="Arial" charset="0"/>
            </a:endParaRPr>
          </a:p>
          <a:p>
            <a:pPr>
              <a:spcBef>
                <a:spcPct val="20000"/>
              </a:spcBef>
              <a:buFont typeface="Arial" charset="0"/>
              <a:buNone/>
            </a:pPr>
            <a:endParaRPr lang="fr-FR" sz="1200" dirty="0">
              <a:cs typeface="Arial" charset="0"/>
            </a:endParaRPr>
          </a:p>
          <a:p>
            <a:pPr>
              <a:spcBef>
                <a:spcPct val="20000"/>
              </a:spcBef>
              <a:buFont typeface="Arial" charset="0"/>
              <a:buNone/>
            </a:pPr>
            <a:endParaRPr lang="fr-FR" sz="1400" b="1" dirty="0"/>
          </a:p>
        </p:txBody>
      </p:sp>
      <p:grpSp>
        <p:nvGrpSpPr>
          <p:cNvPr id="6" name="Groupe 5"/>
          <p:cNvGrpSpPr/>
          <p:nvPr/>
        </p:nvGrpSpPr>
        <p:grpSpPr>
          <a:xfrm>
            <a:off x="190500" y="8349803"/>
            <a:ext cx="6581775" cy="698948"/>
            <a:chOff x="180975" y="158303"/>
            <a:chExt cx="6581775" cy="698948"/>
          </a:xfrm>
        </p:grpSpPr>
        <p:sp>
          <p:nvSpPr>
            <p:cNvPr id="7" name="Espace réservé du titre 1"/>
            <p:cNvSpPr txBox="1">
              <a:spLocks/>
            </p:cNvSpPr>
            <p:nvPr/>
          </p:nvSpPr>
          <p:spPr bwMode="auto">
            <a:xfrm>
              <a:off x="180975" y="158303"/>
              <a:ext cx="6581775" cy="6989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900" b="1" i="1" kern="1200" baseline="0">
                  <a:solidFill>
                    <a:schemeClr val="accent5">
                      <a:lumMod val="75000"/>
                    </a:schemeClr>
                  </a:solidFill>
                  <a:latin typeface="Arial" panose="020B0604020202020204" pitchFamily="34" charset="0"/>
                  <a:ea typeface="+mj-ea"/>
                  <a:cs typeface="Arial" panose="020B0604020202020204" pitchFamily="34" charset="0"/>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fr-FR" dirty="0">
                  <a:solidFill>
                    <a:schemeClr val="accent6">
                      <a:lumMod val="75000"/>
                    </a:schemeClr>
                  </a:solidFill>
                </a:rPr>
                <a:t>  Le BMX Quévert, partenaire de « Souffles d’Espoir » soutient le Centre Eugène Marquis de Rennes </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0320" y="263078"/>
              <a:ext cx="895944" cy="483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425" y="6069754"/>
            <a:ext cx="3910481" cy="2384824"/>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ZoneTexte 4"/>
          <p:cNvSpPr txBox="1">
            <a:spLocks noChangeArrowheads="1"/>
          </p:cNvSpPr>
          <p:nvPr/>
        </p:nvSpPr>
        <p:spPr bwMode="auto">
          <a:xfrm>
            <a:off x="352425" y="400050"/>
            <a:ext cx="6118225" cy="3157788"/>
          </a:xfrm>
          <a:prstGeom prst="rect">
            <a:avLst/>
          </a:prstGeom>
          <a:noFill/>
          <a:ln w="9525">
            <a:noFill/>
            <a:miter lim="800000"/>
            <a:headEnd/>
            <a:tailEnd/>
          </a:ln>
        </p:spPr>
        <p:txBody>
          <a:bodyPr>
            <a:spAutoFit/>
          </a:bodyPr>
          <a:lstStyle/>
          <a:p>
            <a:pPr>
              <a:spcBef>
                <a:spcPct val="20000"/>
              </a:spcBef>
              <a:buFont typeface="Arial" charset="0"/>
              <a:buNone/>
            </a:pPr>
            <a:r>
              <a:rPr lang="fr-FR" sz="1600" b="1" u="sng" dirty="0">
                <a:solidFill>
                  <a:srgbClr val="0070C0"/>
                </a:solidFill>
                <a:cs typeface="Arial" charset="0"/>
              </a:rPr>
              <a:t>Quels sont les engagements du pilote venant à la </a:t>
            </a:r>
            <a:r>
              <a:rPr lang="fr-FR" sz="1600" b="1" u="sng" dirty="0">
                <a:solidFill>
                  <a:srgbClr val="0070C0"/>
                </a:solidFill>
              </a:rPr>
              <a:t>Section Sportive du BMX Quévert Pays-de-Rance </a:t>
            </a:r>
            <a:r>
              <a:rPr lang="fr-FR" sz="1600" b="1" dirty="0">
                <a:solidFill>
                  <a:srgbClr val="0070C0"/>
                </a:solidFill>
              </a:rPr>
              <a:t>?</a:t>
            </a:r>
          </a:p>
          <a:p>
            <a:pPr>
              <a:spcBef>
                <a:spcPct val="20000"/>
              </a:spcBef>
              <a:buFont typeface="Arial" charset="0"/>
              <a:buNone/>
            </a:pPr>
            <a:endParaRPr lang="fr-FR" sz="900" b="1" dirty="0"/>
          </a:p>
          <a:p>
            <a:pPr>
              <a:spcBef>
                <a:spcPct val="20000"/>
              </a:spcBef>
              <a:buFont typeface="Arial" charset="0"/>
              <a:buNone/>
            </a:pPr>
            <a:r>
              <a:rPr lang="fr-FR" sz="1400" b="1" dirty="0">
                <a:cs typeface="Arial" charset="0"/>
              </a:rPr>
              <a:t>● Si le pilote le souhaite</a:t>
            </a:r>
            <a:r>
              <a:rPr lang="fr-FR" sz="1400" dirty="0">
                <a:cs typeface="Arial" charset="0"/>
              </a:rPr>
              <a:t>, il peut se licencier au BMX Quévert Pays-de-Rance </a:t>
            </a:r>
            <a:r>
              <a:rPr lang="fr-FR" sz="1400" dirty="0" smtClean="0">
                <a:cs typeface="Arial" charset="0"/>
              </a:rPr>
              <a:t>pour la saison</a:t>
            </a:r>
            <a:r>
              <a:rPr lang="fr-FR" sz="1400" dirty="0" smtClean="0">
                <a:cs typeface="Arial" charset="0"/>
              </a:rPr>
              <a:t> 2022,</a:t>
            </a:r>
            <a:endParaRPr lang="fr-FR" sz="1400" dirty="0">
              <a:cs typeface="Arial" charset="0"/>
            </a:endParaRPr>
          </a:p>
          <a:p>
            <a:pPr>
              <a:spcBef>
                <a:spcPct val="20000"/>
              </a:spcBef>
              <a:buFont typeface="Arial" charset="0"/>
              <a:buNone/>
            </a:pPr>
            <a:r>
              <a:rPr lang="fr-FR" sz="1400" b="1" dirty="0">
                <a:cs typeface="Arial" charset="0"/>
              </a:rPr>
              <a:t>● </a:t>
            </a:r>
            <a:r>
              <a:rPr lang="fr-FR" sz="1400" dirty="0">
                <a:cs typeface="Arial" charset="0"/>
              </a:rPr>
              <a:t>Avoir une tenue adaptée à l’entrainement (</a:t>
            </a:r>
            <a:r>
              <a:rPr lang="fr-FR" sz="1400" b="1" u="sng" dirty="0">
                <a:cs typeface="Arial" charset="0"/>
              </a:rPr>
              <a:t>obligatoirement</a:t>
            </a:r>
            <a:r>
              <a:rPr lang="fr-FR" sz="1400" dirty="0">
                <a:cs typeface="Arial" charset="0"/>
              </a:rPr>
              <a:t> casque de BMX et protections thoraciques, coudières et genouillères) ainsi qu’un BMX adapté et en bon état,</a:t>
            </a:r>
          </a:p>
          <a:p>
            <a:pPr>
              <a:spcBef>
                <a:spcPct val="20000"/>
              </a:spcBef>
              <a:buFont typeface="Arial" charset="0"/>
              <a:buNone/>
            </a:pPr>
            <a:r>
              <a:rPr lang="fr-FR" sz="1400" dirty="0">
                <a:cs typeface="Arial" charset="0"/>
              </a:rPr>
              <a:t>● Avoir une attitude respectueuse envers ses professeurs, entraineurs et autres pilotes ou élèves,</a:t>
            </a:r>
          </a:p>
          <a:p>
            <a:pPr>
              <a:spcBef>
                <a:spcPct val="20000"/>
              </a:spcBef>
              <a:buFont typeface="Arial" charset="0"/>
              <a:buNone/>
            </a:pPr>
            <a:r>
              <a:rPr lang="fr-FR" sz="1400" dirty="0">
                <a:cs typeface="Arial" charset="0"/>
              </a:rPr>
              <a:t>● </a:t>
            </a:r>
            <a:r>
              <a:rPr lang="fr-FR" sz="1400" b="1" dirty="0">
                <a:cs typeface="Arial" charset="0"/>
              </a:rPr>
              <a:t>Prévenir au plus tôt son entraineur et le </a:t>
            </a:r>
            <a:r>
              <a:rPr lang="fr-FR" sz="1400" b="1" dirty="0" smtClean="0">
                <a:cs typeface="Arial" charset="0"/>
              </a:rPr>
              <a:t>lycée / collège </a:t>
            </a:r>
            <a:r>
              <a:rPr lang="fr-FR" sz="1400" b="1" dirty="0">
                <a:cs typeface="Arial" charset="0"/>
              </a:rPr>
              <a:t>de tout changement ou de toute absence.</a:t>
            </a:r>
          </a:p>
          <a:p>
            <a:pPr>
              <a:spcBef>
                <a:spcPct val="20000"/>
              </a:spcBef>
              <a:buFont typeface="Arial" charset="0"/>
              <a:buNone/>
            </a:pPr>
            <a:endParaRPr lang="fr-FR" sz="1600" b="1" u="sng" dirty="0">
              <a:solidFill>
                <a:srgbClr val="0070C0"/>
              </a:solidFill>
            </a:endParaRPr>
          </a:p>
        </p:txBody>
      </p:sp>
      <p:sp>
        <p:nvSpPr>
          <p:cNvPr id="6" name="Text Box 31"/>
          <p:cNvSpPr txBox="1">
            <a:spLocks noChangeArrowheads="1"/>
          </p:cNvSpPr>
          <p:nvPr/>
        </p:nvSpPr>
        <p:spPr bwMode="auto">
          <a:xfrm>
            <a:off x="461963" y="3243263"/>
            <a:ext cx="5522666" cy="535531"/>
          </a:xfrm>
          <a:prstGeom prst="rect">
            <a:avLst/>
          </a:prstGeom>
          <a:noFill/>
          <a:ln w="9525">
            <a:noFill/>
            <a:miter lim="800000"/>
            <a:headEnd/>
            <a:tailEnd/>
          </a:ln>
        </p:spPr>
        <p:txBody>
          <a:bodyPr wrap="square">
            <a:spAutoFit/>
          </a:bodyPr>
          <a:lstStyle/>
          <a:p>
            <a:pPr defTabSz="914400">
              <a:lnSpc>
                <a:spcPct val="90000"/>
              </a:lnSpc>
              <a:spcBef>
                <a:spcPct val="20000"/>
              </a:spcBef>
              <a:buFont typeface="Arial" charset="0"/>
              <a:buNone/>
            </a:pPr>
            <a:r>
              <a:rPr lang="fr-FR" sz="1600" b="1" u="sng" dirty="0">
                <a:solidFill>
                  <a:srgbClr val="0070C0"/>
                </a:solidFill>
                <a:cs typeface="Arial" charset="0"/>
              </a:rPr>
              <a:t>Comment s’organise une semaine type d’entrainement section sportive?</a:t>
            </a:r>
          </a:p>
        </p:txBody>
      </p:sp>
      <p:sp>
        <p:nvSpPr>
          <p:cNvPr id="9" name="ZoneTexte 3"/>
          <p:cNvSpPr txBox="1">
            <a:spLocks noChangeArrowheads="1"/>
          </p:cNvSpPr>
          <p:nvPr/>
        </p:nvSpPr>
        <p:spPr bwMode="auto">
          <a:xfrm>
            <a:off x="352426" y="5610225"/>
            <a:ext cx="6118224" cy="3154710"/>
          </a:xfrm>
          <a:prstGeom prst="rect">
            <a:avLst/>
          </a:prstGeom>
          <a:noFill/>
          <a:ln w="9525">
            <a:noFill/>
            <a:miter lim="800000"/>
            <a:headEnd/>
            <a:tailEnd/>
          </a:ln>
        </p:spPr>
        <p:txBody>
          <a:bodyPr wrap="square">
            <a:spAutoFit/>
          </a:bodyPr>
          <a:lstStyle/>
          <a:p>
            <a:r>
              <a:rPr lang="fr-FR" sz="1300" dirty="0"/>
              <a:t> </a:t>
            </a:r>
          </a:p>
          <a:p>
            <a:endParaRPr lang="fr-FR" sz="1600" b="1" u="sng" dirty="0">
              <a:solidFill>
                <a:srgbClr val="0070C0"/>
              </a:solidFill>
            </a:endParaRPr>
          </a:p>
          <a:p>
            <a:r>
              <a:rPr lang="fr-FR" sz="1600" b="1" u="sng" dirty="0">
                <a:solidFill>
                  <a:srgbClr val="0070C0"/>
                </a:solidFill>
              </a:rPr>
              <a:t>Que se passe-t-il si le pilote n’obtient pas des résultats sportifs satisfaisants </a:t>
            </a:r>
            <a:r>
              <a:rPr lang="fr-FR" sz="1600" b="1" dirty="0">
                <a:solidFill>
                  <a:srgbClr val="0070C0"/>
                </a:solidFill>
              </a:rPr>
              <a:t>?</a:t>
            </a:r>
            <a:endParaRPr lang="fr-FR" sz="1600" dirty="0">
              <a:solidFill>
                <a:srgbClr val="0070C0"/>
              </a:solidFill>
            </a:endParaRPr>
          </a:p>
          <a:p>
            <a:r>
              <a:rPr lang="fr-FR" sz="1300" b="1" i="1" dirty="0"/>
              <a:t> </a:t>
            </a:r>
            <a:endParaRPr lang="fr-FR" sz="1300" dirty="0"/>
          </a:p>
          <a:p>
            <a:r>
              <a:rPr lang="fr-FR" sz="1400" dirty="0"/>
              <a:t>L’entraîneur en analyse les causes avec le pilote, et cherche des solutions pour améliorer ses résultats. Il le rassure et l’aide à faire le point objectivement pour aborder les entrainements ou compétitions suivantes en confiance</a:t>
            </a:r>
            <a:r>
              <a:rPr lang="fr-FR" sz="1400" dirty="0" smtClean="0"/>
              <a:t>.</a:t>
            </a:r>
          </a:p>
          <a:p>
            <a:endParaRPr lang="fr-FR" sz="1400" dirty="0"/>
          </a:p>
          <a:p>
            <a:pPr algn="ctr"/>
            <a:r>
              <a:rPr lang="fr-FR" sz="1400" b="1" dirty="0"/>
              <a:t>Les contre-performances font partie du parcours d’un sportif, l’essentiel est de dialoguer pour permettre au pilote de rebondir.</a:t>
            </a:r>
          </a:p>
          <a:p>
            <a:endParaRPr lang="fr-FR" sz="1300" dirty="0"/>
          </a:p>
          <a:p>
            <a:endParaRPr lang="fr-FR" sz="1400" dirty="0"/>
          </a:p>
        </p:txBody>
      </p:sp>
      <p:grpSp>
        <p:nvGrpSpPr>
          <p:cNvPr id="10" name="Groupe 9"/>
          <p:cNvGrpSpPr/>
          <p:nvPr/>
        </p:nvGrpSpPr>
        <p:grpSpPr>
          <a:xfrm>
            <a:off x="180975" y="8349803"/>
            <a:ext cx="6581775" cy="698948"/>
            <a:chOff x="180975" y="158303"/>
            <a:chExt cx="6581775" cy="698948"/>
          </a:xfrm>
        </p:grpSpPr>
        <p:sp>
          <p:nvSpPr>
            <p:cNvPr id="11" name="Espace réservé du titre 1"/>
            <p:cNvSpPr txBox="1">
              <a:spLocks/>
            </p:cNvSpPr>
            <p:nvPr/>
          </p:nvSpPr>
          <p:spPr bwMode="auto">
            <a:xfrm>
              <a:off x="180975" y="158303"/>
              <a:ext cx="6581775" cy="6989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900" b="1" i="1" kern="1200" baseline="0">
                  <a:solidFill>
                    <a:schemeClr val="accent5">
                      <a:lumMod val="75000"/>
                    </a:schemeClr>
                  </a:solidFill>
                  <a:latin typeface="Arial" panose="020B0604020202020204" pitchFamily="34" charset="0"/>
                  <a:ea typeface="+mj-ea"/>
                  <a:cs typeface="Arial" panose="020B0604020202020204" pitchFamily="34" charset="0"/>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fr-FR" dirty="0">
                  <a:solidFill>
                    <a:schemeClr val="accent6">
                      <a:lumMod val="75000"/>
                    </a:schemeClr>
                  </a:solidFill>
                </a:rPr>
                <a:t>  Le BMX Quévert, partenaire de « Souffles d’Espoir » soutient le Centre Eugène Marquis de Rennes </a:t>
              </a: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0320" y="263078"/>
              <a:ext cx="895944" cy="483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2" name="Tableau 1"/>
          <p:cNvGraphicFramePr>
            <a:graphicFrameLocks noGrp="1"/>
          </p:cNvGraphicFramePr>
          <p:nvPr>
            <p:extLst>
              <p:ext uri="{D42A27DB-BD31-4B8C-83A1-F6EECF244321}">
                <p14:modId xmlns:p14="http://schemas.microsoft.com/office/powerpoint/2010/main" val="3433510066"/>
              </p:ext>
            </p:extLst>
          </p:nvPr>
        </p:nvGraphicFramePr>
        <p:xfrm>
          <a:off x="163893" y="3935133"/>
          <a:ext cx="6495288" cy="2018687"/>
        </p:xfrm>
        <a:graphic>
          <a:graphicData uri="http://schemas.openxmlformats.org/drawingml/2006/table">
            <a:tbl>
              <a:tblPr firstRow="1" bandRow="1">
                <a:tableStyleId>{21E4AEA4-8DFA-4A89-87EB-49C32662AFE0}</a:tableStyleId>
              </a:tblPr>
              <a:tblGrid>
                <a:gridCol w="811911"/>
                <a:gridCol w="811911"/>
                <a:gridCol w="811911"/>
                <a:gridCol w="811911"/>
                <a:gridCol w="811911"/>
                <a:gridCol w="811911"/>
                <a:gridCol w="811911"/>
                <a:gridCol w="811911"/>
              </a:tblGrid>
              <a:tr h="0">
                <a:tc>
                  <a:txBody>
                    <a:bodyPr/>
                    <a:lstStyle/>
                    <a:p>
                      <a:pPr algn="ctr" fontAlgn="ctr"/>
                      <a:r>
                        <a:rPr lang="fr-FR" sz="1400" u="none" strike="noStrike" dirty="0">
                          <a:effectLst/>
                        </a:rPr>
                        <a:t>Lundi</a:t>
                      </a:r>
                      <a:endParaRPr lang="fr-FR" sz="1400" b="1" i="1" u="none" strike="noStrike" dirty="0">
                        <a:solidFill>
                          <a:srgbClr val="000000"/>
                        </a:solidFill>
                        <a:effectLst/>
                        <a:latin typeface="Calibri" panose="020F0502020204030204" pitchFamily="34" charset="0"/>
                      </a:endParaRPr>
                    </a:p>
                  </a:txBody>
                  <a:tcPr marL="9109" marR="9109" marT="9109" marB="0" anchor="ctr"/>
                </a:tc>
                <a:tc gridSpan="2">
                  <a:txBody>
                    <a:bodyPr/>
                    <a:lstStyle/>
                    <a:p>
                      <a:pPr algn="ctr" rtl="0" fontAlgn="ctr"/>
                      <a:r>
                        <a:rPr lang="fr-FR" sz="1400" u="none" strike="noStrike" dirty="0">
                          <a:effectLst/>
                        </a:rPr>
                        <a:t>Mardi</a:t>
                      </a:r>
                      <a:endParaRPr lang="fr-FR" sz="1400" b="1" i="1" u="none" strike="noStrike" dirty="0">
                        <a:solidFill>
                          <a:srgbClr val="000000"/>
                        </a:solidFill>
                        <a:effectLst/>
                        <a:latin typeface="Arial" panose="020B0604020202020204" pitchFamily="34" charset="0"/>
                      </a:endParaRPr>
                    </a:p>
                  </a:txBody>
                  <a:tcPr marL="9109" marR="9109" marT="9109" marB="0" anchor="ctr"/>
                </a:tc>
                <a:tc hMerge="1">
                  <a:txBody>
                    <a:bodyPr/>
                    <a:lstStyle/>
                    <a:p>
                      <a:endParaRPr lang="fr-FR"/>
                    </a:p>
                  </a:txBody>
                  <a:tcPr/>
                </a:tc>
                <a:tc>
                  <a:txBody>
                    <a:bodyPr/>
                    <a:lstStyle/>
                    <a:p>
                      <a:pPr algn="ctr" rtl="0" fontAlgn="ctr"/>
                      <a:r>
                        <a:rPr lang="fr-FR" sz="1400" u="none" strike="noStrike" dirty="0">
                          <a:effectLst/>
                        </a:rPr>
                        <a:t>Mercredi</a:t>
                      </a:r>
                      <a:endParaRPr lang="fr-FR" sz="1400" b="1" i="1" u="none" strike="noStrike" dirty="0">
                        <a:solidFill>
                          <a:srgbClr val="000000"/>
                        </a:solidFill>
                        <a:effectLst/>
                        <a:latin typeface="Arial" panose="020B0604020202020204" pitchFamily="34" charset="0"/>
                      </a:endParaRPr>
                    </a:p>
                  </a:txBody>
                  <a:tcPr marL="9109" marR="9109" marT="9109" marB="0" anchor="ctr"/>
                </a:tc>
                <a:tc gridSpan="2">
                  <a:txBody>
                    <a:bodyPr/>
                    <a:lstStyle/>
                    <a:p>
                      <a:pPr algn="ctr" rtl="0" fontAlgn="ctr"/>
                      <a:r>
                        <a:rPr lang="fr-FR" sz="1400" u="none" strike="noStrike" dirty="0">
                          <a:effectLst/>
                        </a:rPr>
                        <a:t>Jeudi</a:t>
                      </a:r>
                      <a:endParaRPr lang="fr-FR" sz="1400" b="1" i="1" u="none" strike="noStrike" dirty="0">
                        <a:solidFill>
                          <a:srgbClr val="000000"/>
                        </a:solidFill>
                        <a:effectLst/>
                        <a:latin typeface="Arial" panose="020B0604020202020204" pitchFamily="34" charset="0"/>
                      </a:endParaRPr>
                    </a:p>
                  </a:txBody>
                  <a:tcPr marL="9109" marR="9109" marT="9109" marB="0" anchor="ctr"/>
                </a:tc>
                <a:tc hMerge="1">
                  <a:txBody>
                    <a:bodyPr/>
                    <a:lstStyle/>
                    <a:p>
                      <a:endParaRPr lang="fr-FR"/>
                    </a:p>
                  </a:txBody>
                  <a:tcPr/>
                </a:tc>
                <a:tc>
                  <a:txBody>
                    <a:bodyPr/>
                    <a:lstStyle/>
                    <a:p>
                      <a:pPr algn="ctr" rtl="0" fontAlgn="ctr"/>
                      <a:r>
                        <a:rPr lang="fr-FR" sz="1400" u="none" strike="noStrike" dirty="0">
                          <a:effectLst/>
                        </a:rPr>
                        <a:t>Vendredi</a:t>
                      </a:r>
                      <a:endParaRPr lang="fr-FR" sz="1400" b="1" i="1" u="none" strike="noStrike" dirty="0">
                        <a:solidFill>
                          <a:srgbClr val="000000"/>
                        </a:solidFill>
                        <a:effectLst/>
                        <a:latin typeface="Arial" panose="020B0604020202020204" pitchFamily="34" charset="0"/>
                      </a:endParaRPr>
                    </a:p>
                  </a:txBody>
                  <a:tcPr marL="9109" marR="9109" marT="9109" marB="0" anchor="ctr"/>
                </a:tc>
                <a:tc>
                  <a:txBody>
                    <a:bodyPr/>
                    <a:lstStyle/>
                    <a:p>
                      <a:pPr algn="ctr" fontAlgn="ctr"/>
                      <a:r>
                        <a:rPr lang="fr-FR" sz="1400" u="none" strike="noStrike" dirty="0">
                          <a:effectLst/>
                        </a:rPr>
                        <a:t>Samedi</a:t>
                      </a:r>
                      <a:endParaRPr lang="fr-FR" sz="1400" b="1" i="1" u="none" strike="noStrike" dirty="0">
                        <a:solidFill>
                          <a:srgbClr val="000000"/>
                        </a:solidFill>
                        <a:effectLst/>
                        <a:latin typeface="Calibri" panose="020F0502020204030204" pitchFamily="34" charset="0"/>
                      </a:endParaRPr>
                    </a:p>
                  </a:txBody>
                  <a:tcPr marL="9109" marR="9109" marT="9109" marB="0" anchor="ctr"/>
                </a:tc>
              </a:tr>
              <a:tr h="370840">
                <a:tc>
                  <a:txBody>
                    <a:bodyPr/>
                    <a:lstStyle/>
                    <a:p>
                      <a:pPr algn="ctr" rtl="0" fontAlgn="ctr"/>
                      <a:r>
                        <a:rPr lang="fr-FR" sz="1200" u="none" strike="noStrike" dirty="0">
                          <a:effectLst/>
                        </a:rPr>
                        <a:t>6ème  et 5ème</a:t>
                      </a:r>
                      <a:endParaRPr lang="fr-FR" sz="1200" b="1" i="0" u="none" strike="noStrike" dirty="0">
                        <a:solidFill>
                          <a:srgbClr val="FF0000"/>
                        </a:solidFill>
                        <a:effectLst/>
                        <a:latin typeface="Arial" panose="020B0604020202020204" pitchFamily="34" charset="0"/>
                      </a:endParaRPr>
                    </a:p>
                  </a:txBody>
                  <a:tcPr marL="9109" marR="9109" marT="9109" marB="0" anchor="ctr"/>
                </a:tc>
                <a:tc>
                  <a:txBody>
                    <a:bodyPr/>
                    <a:lstStyle/>
                    <a:p>
                      <a:pPr algn="ctr" rtl="0" fontAlgn="ctr"/>
                      <a:r>
                        <a:rPr lang="fr-FR" sz="1200" u="none" strike="noStrike" dirty="0">
                          <a:effectLst/>
                        </a:rPr>
                        <a:t>6ème  et 5ème</a:t>
                      </a:r>
                      <a:endParaRPr lang="fr-FR" sz="1200" b="1" i="0" u="none" strike="noStrike" dirty="0">
                        <a:solidFill>
                          <a:srgbClr val="FF0000"/>
                        </a:solidFill>
                        <a:effectLst/>
                        <a:latin typeface="Arial" panose="020B0604020202020204" pitchFamily="34" charset="0"/>
                      </a:endParaRPr>
                    </a:p>
                  </a:txBody>
                  <a:tcPr marL="9109" marR="9109" marT="9109" marB="0" anchor="ctr"/>
                </a:tc>
                <a:tc>
                  <a:txBody>
                    <a:bodyPr/>
                    <a:lstStyle/>
                    <a:p>
                      <a:pPr algn="ctr" rtl="0" fontAlgn="ctr"/>
                      <a:r>
                        <a:rPr lang="fr-FR" sz="1200" u="none" strike="noStrike" dirty="0">
                          <a:effectLst/>
                        </a:rPr>
                        <a:t>4ème et +</a:t>
                      </a:r>
                      <a:endParaRPr lang="fr-FR" sz="1200" b="1" i="0" u="none" strike="noStrike" dirty="0">
                        <a:solidFill>
                          <a:srgbClr val="0070C0"/>
                        </a:solidFill>
                        <a:effectLst/>
                        <a:latin typeface="Arial" panose="020B0604020202020204" pitchFamily="34" charset="0"/>
                      </a:endParaRPr>
                    </a:p>
                  </a:txBody>
                  <a:tcPr marL="9109" marR="9109" marT="9109" marB="0" anchor="ctr"/>
                </a:tc>
                <a:tc>
                  <a:txBody>
                    <a:bodyPr/>
                    <a:lstStyle/>
                    <a:p>
                      <a:pPr algn="ctr" rtl="0" fontAlgn="ctr"/>
                      <a:r>
                        <a:rPr lang="fr-FR" sz="1200" u="none" strike="noStrike" dirty="0">
                          <a:effectLst/>
                        </a:rPr>
                        <a:t>4ème et +</a:t>
                      </a:r>
                      <a:endParaRPr lang="fr-FR" sz="1200" b="1" i="0" u="none" strike="noStrike" dirty="0">
                        <a:solidFill>
                          <a:srgbClr val="0070C0"/>
                        </a:solidFill>
                        <a:effectLst/>
                        <a:latin typeface="Arial" panose="020B0604020202020204" pitchFamily="34" charset="0"/>
                      </a:endParaRPr>
                    </a:p>
                  </a:txBody>
                  <a:tcPr marL="9109" marR="9109" marT="9109" marB="0" anchor="ctr"/>
                </a:tc>
                <a:tc>
                  <a:txBody>
                    <a:bodyPr/>
                    <a:lstStyle/>
                    <a:p>
                      <a:pPr algn="ctr" rtl="0" fontAlgn="ctr"/>
                      <a:r>
                        <a:rPr lang="fr-FR" sz="1200" u="none" strike="noStrike" dirty="0">
                          <a:effectLst/>
                        </a:rPr>
                        <a:t>6ème  et 5ème</a:t>
                      </a:r>
                      <a:endParaRPr lang="fr-FR" sz="1200" b="1" i="0" u="none" strike="noStrike" dirty="0">
                        <a:solidFill>
                          <a:srgbClr val="FF0000"/>
                        </a:solidFill>
                        <a:effectLst/>
                        <a:latin typeface="Arial" panose="020B0604020202020204" pitchFamily="34" charset="0"/>
                      </a:endParaRPr>
                    </a:p>
                  </a:txBody>
                  <a:tcPr marL="9109" marR="9109" marT="9109" marB="0" anchor="ctr"/>
                </a:tc>
                <a:tc>
                  <a:txBody>
                    <a:bodyPr/>
                    <a:lstStyle/>
                    <a:p>
                      <a:pPr algn="ctr" rtl="0" fontAlgn="ctr"/>
                      <a:r>
                        <a:rPr lang="fr-FR" sz="1200" u="none" strike="noStrike" dirty="0">
                          <a:effectLst/>
                        </a:rPr>
                        <a:t>4ème et +</a:t>
                      </a:r>
                      <a:endParaRPr lang="fr-FR" sz="1200" b="1" i="0" u="none" strike="noStrike" dirty="0">
                        <a:solidFill>
                          <a:srgbClr val="0070C0"/>
                        </a:solidFill>
                        <a:effectLst/>
                        <a:latin typeface="Arial" panose="020B0604020202020204" pitchFamily="34" charset="0"/>
                      </a:endParaRPr>
                    </a:p>
                  </a:txBody>
                  <a:tcPr marL="9109" marR="9109" marT="9109" marB="0" anchor="ctr"/>
                </a:tc>
                <a:tc>
                  <a:txBody>
                    <a:bodyPr/>
                    <a:lstStyle/>
                    <a:p>
                      <a:pPr algn="ctr" rtl="0" fontAlgn="ctr"/>
                      <a:r>
                        <a:rPr lang="fr-FR" sz="1200" u="none" strike="noStrike" dirty="0">
                          <a:effectLst/>
                        </a:rPr>
                        <a:t>4ème et +</a:t>
                      </a:r>
                      <a:endParaRPr lang="fr-FR" sz="1200" b="1" i="0" u="none" strike="noStrike" dirty="0">
                        <a:solidFill>
                          <a:srgbClr val="0070C0"/>
                        </a:solidFill>
                        <a:effectLst/>
                        <a:latin typeface="Arial" panose="020B0604020202020204" pitchFamily="34" charset="0"/>
                      </a:endParaRPr>
                    </a:p>
                  </a:txBody>
                  <a:tcPr marL="9109" marR="9109" marT="9109" marB="0" anchor="ctr"/>
                </a:tc>
                <a:tc>
                  <a:txBody>
                    <a:bodyPr/>
                    <a:lstStyle/>
                    <a:p>
                      <a:pPr algn="ctr" rtl="0" fontAlgn="ctr"/>
                      <a:r>
                        <a:rPr lang="fr-FR" sz="1200" u="none" strike="noStrike" dirty="0">
                          <a:effectLst/>
                        </a:rPr>
                        <a:t>6ème  et 5ème</a:t>
                      </a:r>
                      <a:endParaRPr lang="fr-FR" sz="1200" b="1" i="0" u="none" strike="noStrike" dirty="0">
                        <a:solidFill>
                          <a:srgbClr val="FF0000"/>
                        </a:solidFill>
                        <a:effectLst/>
                        <a:latin typeface="Arial" panose="020B0604020202020204" pitchFamily="34" charset="0"/>
                      </a:endParaRPr>
                    </a:p>
                  </a:txBody>
                  <a:tcPr marL="9109" marR="9109" marT="9109" marB="0" anchor="ctr"/>
                </a:tc>
              </a:tr>
              <a:tr h="370840">
                <a:tc>
                  <a:txBody>
                    <a:bodyPr/>
                    <a:lstStyle/>
                    <a:p>
                      <a:pPr algn="ctr" rtl="0" fontAlgn="ctr"/>
                      <a:r>
                        <a:rPr lang="fr-FR" sz="1200" u="none" strike="noStrike" dirty="0">
                          <a:effectLst/>
                        </a:rPr>
                        <a:t>11h00</a:t>
                      </a:r>
                      <a:endParaRPr lang="fr-FR" sz="1200" b="1" i="0" u="none" strike="noStrike" dirty="0">
                        <a:solidFill>
                          <a:srgbClr val="000000"/>
                        </a:solidFill>
                        <a:effectLst/>
                        <a:latin typeface="Arial" panose="020B0604020202020204" pitchFamily="34" charset="0"/>
                      </a:endParaRPr>
                    </a:p>
                  </a:txBody>
                  <a:tcPr marL="9109" marR="9109" marT="9109" marB="0" anchor="ctr"/>
                </a:tc>
                <a:tc>
                  <a:txBody>
                    <a:bodyPr/>
                    <a:lstStyle/>
                    <a:p>
                      <a:pPr algn="ctr" rtl="0" fontAlgn="ctr"/>
                      <a:r>
                        <a:rPr lang="fr-FR" sz="1200" u="none" strike="noStrike">
                          <a:effectLst/>
                        </a:rPr>
                        <a:t>18h30</a:t>
                      </a:r>
                      <a:endParaRPr lang="fr-FR" sz="1200" b="1" i="0" u="none" strike="noStrike">
                        <a:solidFill>
                          <a:srgbClr val="000000"/>
                        </a:solidFill>
                        <a:effectLst/>
                        <a:latin typeface="Arial" panose="020B0604020202020204" pitchFamily="34" charset="0"/>
                      </a:endParaRPr>
                    </a:p>
                  </a:txBody>
                  <a:tcPr marL="9109" marR="9109" marT="9109" marB="0" anchor="ctr"/>
                </a:tc>
                <a:tc>
                  <a:txBody>
                    <a:bodyPr/>
                    <a:lstStyle/>
                    <a:p>
                      <a:pPr algn="ctr" rtl="0" fontAlgn="ctr"/>
                      <a:r>
                        <a:rPr lang="fr-FR" sz="1200" u="none" strike="noStrike" dirty="0" smtClean="0">
                          <a:effectLst/>
                        </a:rPr>
                        <a:t>16h30</a:t>
                      </a:r>
                      <a:endParaRPr lang="fr-FR" sz="1200" b="1" i="0" u="none" strike="noStrike" dirty="0">
                        <a:solidFill>
                          <a:srgbClr val="000000"/>
                        </a:solidFill>
                        <a:effectLst/>
                        <a:latin typeface="Arial" panose="020B0604020202020204" pitchFamily="34" charset="0"/>
                      </a:endParaRPr>
                    </a:p>
                  </a:txBody>
                  <a:tcPr marL="9109" marR="9109" marT="9109" marB="0" anchor="ctr"/>
                </a:tc>
                <a:tc>
                  <a:txBody>
                    <a:bodyPr/>
                    <a:lstStyle/>
                    <a:p>
                      <a:pPr algn="ctr" rtl="0" fontAlgn="ctr"/>
                      <a:r>
                        <a:rPr lang="fr-FR" sz="1200" u="none" strike="noStrike">
                          <a:effectLst/>
                        </a:rPr>
                        <a:t>18h</a:t>
                      </a:r>
                      <a:endParaRPr lang="fr-FR" sz="1200" b="1" i="0" u="none" strike="noStrike">
                        <a:solidFill>
                          <a:srgbClr val="000000"/>
                        </a:solidFill>
                        <a:effectLst/>
                        <a:latin typeface="Arial" panose="020B0604020202020204" pitchFamily="34" charset="0"/>
                      </a:endParaRPr>
                    </a:p>
                  </a:txBody>
                  <a:tcPr marL="9109" marR="9109" marT="9109" marB="0" anchor="ctr"/>
                </a:tc>
                <a:tc>
                  <a:txBody>
                    <a:bodyPr/>
                    <a:lstStyle/>
                    <a:p>
                      <a:pPr algn="ctr" rtl="0" fontAlgn="ctr"/>
                      <a:r>
                        <a:rPr lang="fr-FR" sz="1200" u="none" strike="noStrike">
                          <a:effectLst/>
                        </a:rPr>
                        <a:t>11h00</a:t>
                      </a:r>
                      <a:endParaRPr lang="fr-FR" sz="1200" b="1" i="0" u="none" strike="noStrike">
                        <a:solidFill>
                          <a:srgbClr val="000000"/>
                        </a:solidFill>
                        <a:effectLst/>
                        <a:latin typeface="Arial" panose="020B0604020202020204" pitchFamily="34" charset="0"/>
                      </a:endParaRPr>
                    </a:p>
                  </a:txBody>
                  <a:tcPr marL="9109" marR="9109" marT="9109" marB="0" anchor="ctr"/>
                </a:tc>
                <a:tc>
                  <a:txBody>
                    <a:bodyPr/>
                    <a:lstStyle/>
                    <a:p>
                      <a:pPr algn="ctr" rtl="0" fontAlgn="ctr"/>
                      <a:r>
                        <a:rPr lang="fr-FR" sz="1200" u="none" strike="noStrike">
                          <a:effectLst/>
                        </a:rPr>
                        <a:t>16h30</a:t>
                      </a:r>
                      <a:endParaRPr lang="fr-FR" sz="1200" b="1" i="0" u="none" strike="noStrike">
                        <a:solidFill>
                          <a:srgbClr val="000000"/>
                        </a:solidFill>
                        <a:effectLst/>
                        <a:latin typeface="Arial" panose="020B0604020202020204" pitchFamily="34" charset="0"/>
                      </a:endParaRPr>
                    </a:p>
                  </a:txBody>
                  <a:tcPr marL="9109" marR="9109" marT="9109" marB="0" anchor="ctr"/>
                </a:tc>
                <a:tc>
                  <a:txBody>
                    <a:bodyPr/>
                    <a:lstStyle/>
                    <a:p>
                      <a:pPr algn="ctr" rtl="0" fontAlgn="ctr"/>
                      <a:r>
                        <a:rPr lang="fr-FR" sz="1200" u="none" strike="noStrike" dirty="0" smtClean="0">
                          <a:effectLst/>
                        </a:rPr>
                        <a:t>16h30</a:t>
                      </a:r>
                      <a:endParaRPr lang="fr-FR" sz="1200" b="1" i="0" u="none" strike="noStrike" dirty="0">
                        <a:solidFill>
                          <a:srgbClr val="000000"/>
                        </a:solidFill>
                        <a:effectLst/>
                        <a:latin typeface="Arial" panose="020B0604020202020204" pitchFamily="34" charset="0"/>
                      </a:endParaRPr>
                    </a:p>
                  </a:txBody>
                  <a:tcPr marL="9109" marR="9109" marT="9109" marB="0" anchor="ctr"/>
                </a:tc>
                <a:tc rowSpan="2">
                  <a:txBody>
                    <a:bodyPr/>
                    <a:lstStyle/>
                    <a:p>
                      <a:pPr algn="ctr" rtl="0" fontAlgn="ctr"/>
                      <a:r>
                        <a:rPr lang="fr-FR" sz="1200" u="none" strike="noStrike">
                          <a:effectLst/>
                        </a:rPr>
                        <a:t>Créneaux club</a:t>
                      </a:r>
                      <a:endParaRPr lang="fr-FR" sz="1200" b="1" i="0" u="none" strike="noStrike">
                        <a:solidFill>
                          <a:srgbClr val="000000"/>
                        </a:solidFill>
                        <a:effectLst/>
                        <a:latin typeface="Arial" panose="020B0604020202020204" pitchFamily="34" charset="0"/>
                      </a:endParaRPr>
                    </a:p>
                  </a:txBody>
                  <a:tcPr marL="9109" marR="9109" marT="9109" marB="0" anchor="ctr"/>
                </a:tc>
              </a:tr>
              <a:tr h="370840">
                <a:tc>
                  <a:txBody>
                    <a:bodyPr/>
                    <a:lstStyle/>
                    <a:p>
                      <a:pPr algn="ctr" rtl="0" fontAlgn="ctr"/>
                      <a:r>
                        <a:rPr lang="fr-FR" sz="1200" u="none" strike="noStrike" dirty="0">
                          <a:effectLst/>
                        </a:rPr>
                        <a:t>13h00</a:t>
                      </a:r>
                      <a:endParaRPr lang="fr-FR" sz="1200" b="1" i="0" u="none" strike="noStrike" dirty="0">
                        <a:solidFill>
                          <a:srgbClr val="000000"/>
                        </a:solidFill>
                        <a:effectLst/>
                        <a:latin typeface="Arial" panose="020B0604020202020204" pitchFamily="34" charset="0"/>
                      </a:endParaRPr>
                    </a:p>
                  </a:txBody>
                  <a:tcPr marL="9109" marR="9109" marT="9109" marB="0" anchor="ctr"/>
                </a:tc>
                <a:tc>
                  <a:txBody>
                    <a:bodyPr/>
                    <a:lstStyle/>
                    <a:p>
                      <a:pPr algn="ctr" rtl="0" fontAlgn="ctr"/>
                      <a:r>
                        <a:rPr lang="fr-FR" sz="1200" u="none" strike="noStrike" dirty="0">
                          <a:effectLst/>
                        </a:rPr>
                        <a:t>20h00 </a:t>
                      </a:r>
                      <a:endParaRPr lang="fr-FR" sz="1200" b="1" i="0" u="none" strike="noStrike" dirty="0">
                        <a:solidFill>
                          <a:srgbClr val="000000"/>
                        </a:solidFill>
                        <a:effectLst/>
                        <a:latin typeface="Arial" panose="020B0604020202020204" pitchFamily="34" charset="0"/>
                      </a:endParaRPr>
                    </a:p>
                  </a:txBody>
                  <a:tcPr marL="9109" marR="9109" marT="9109" marB="0" anchor="ctr"/>
                </a:tc>
                <a:tc>
                  <a:txBody>
                    <a:bodyPr/>
                    <a:lstStyle/>
                    <a:p>
                      <a:pPr algn="ctr" rtl="0" fontAlgn="ctr"/>
                      <a:r>
                        <a:rPr lang="fr-FR" sz="1200" u="none" strike="noStrike" dirty="0" smtClean="0">
                          <a:effectLst/>
                        </a:rPr>
                        <a:t>18h30 </a:t>
                      </a:r>
                      <a:endParaRPr lang="fr-FR" sz="1200" b="1" i="0" u="none" strike="noStrike" dirty="0">
                        <a:solidFill>
                          <a:srgbClr val="000000"/>
                        </a:solidFill>
                        <a:effectLst/>
                        <a:latin typeface="Arial" panose="020B0604020202020204" pitchFamily="34" charset="0"/>
                      </a:endParaRPr>
                    </a:p>
                  </a:txBody>
                  <a:tcPr marL="9109" marR="9109" marT="9109" marB="0" anchor="ctr"/>
                </a:tc>
                <a:tc>
                  <a:txBody>
                    <a:bodyPr/>
                    <a:lstStyle/>
                    <a:p>
                      <a:pPr algn="ctr" rtl="0" fontAlgn="ctr"/>
                      <a:r>
                        <a:rPr lang="fr-FR" sz="1200" u="none" strike="noStrike" dirty="0">
                          <a:effectLst/>
                        </a:rPr>
                        <a:t>19h30 </a:t>
                      </a:r>
                      <a:endParaRPr lang="fr-FR" sz="1200" b="1" i="0" u="none" strike="noStrike" dirty="0">
                        <a:solidFill>
                          <a:srgbClr val="000000"/>
                        </a:solidFill>
                        <a:effectLst/>
                        <a:latin typeface="Arial" panose="020B0604020202020204" pitchFamily="34" charset="0"/>
                      </a:endParaRPr>
                    </a:p>
                  </a:txBody>
                  <a:tcPr marL="9109" marR="9109" marT="9109" marB="0" anchor="ctr"/>
                </a:tc>
                <a:tc>
                  <a:txBody>
                    <a:bodyPr/>
                    <a:lstStyle/>
                    <a:p>
                      <a:pPr algn="ctr" rtl="0" fontAlgn="ctr"/>
                      <a:r>
                        <a:rPr lang="fr-FR" sz="1200" u="none" strike="noStrike" dirty="0">
                          <a:effectLst/>
                        </a:rPr>
                        <a:t>13h00</a:t>
                      </a:r>
                      <a:endParaRPr lang="fr-FR" sz="1200" b="1" i="0" u="none" strike="noStrike" dirty="0">
                        <a:solidFill>
                          <a:srgbClr val="000000"/>
                        </a:solidFill>
                        <a:effectLst/>
                        <a:latin typeface="Arial" panose="020B0604020202020204" pitchFamily="34" charset="0"/>
                      </a:endParaRPr>
                    </a:p>
                  </a:txBody>
                  <a:tcPr marL="9109" marR="9109" marT="9109" marB="0" anchor="ctr"/>
                </a:tc>
                <a:tc>
                  <a:txBody>
                    <a:bodyPr/>
                    <a:lstStyle/>
                    <a:p>
                      <a:pPr algn="ctr" rtl="0" fontAlgn="ctr"/>
                      <a:r>
                        <a:rPr lang="fr-FR" sz="1200" u="none" strike="noStrike" dirty="0">
                          <a:effectLst/>
                        </a:rPr>
                        <a:t>18h30</a:t>
                      </a:r>
                      <a:endParaRPr lang="fr-FR" sz="1200" b="1" i="0" u="none" strike="noStrike" dirty="0">
                        <a:solidFill>
                          <a:srgbClr val="000000"/>
                        </a:solidFill>
                        <a:effectLst/>
                        <a:latin typeface="Arial" panose="020B0604020202020204" pitchFamily="34" charset="0"/>
                      </a:endParaRPr>
                    </a:p>
                  </a:txBody>
                  <a:tcPr marL="9109" marR="9109" marT="9109" marB="0" anchor="ctr"/>
                </a:tc>
                <a:tc>
                  <a:txBody>
                    <a:bodyPr/>
                    <a:lstStyle/>
                    <a:p>
                      <a:pPr algn="ctr" rtl="0" fontAlgn="ctr"/>
                      <a:r>
                        <a:rPr lang="fr-FR" sz="1200" u="none" strike="noStrike" dirty="0" smtClean="0">
                          <a:effectLst/>
                        </a:rPr>
                        <a:t>18h30</a:t>
                      </a:r>
                      <a:endParaRPr lang="fr-FR" sz="1200" b="1" i="0" u="none" strike="noStrike" dirty="0">
                        <a:solidFill>
                          <a:srgbClr val="000000"/>
                        </a:solidFill>
                        <a:effectLst/>
                        <a:latin typeface="Arial" panose="020B0604020202020204" pitchFamily="34" charset="0"/>
                      </a:endParaRPr>
                    </a:p>
                  </a:txBody>
                  <a:tcPr marL="9109" marR="9109" marT="9109" marB="0" anchor="ctr"/>
                </a:tc>
                <a:tc vMerge="1">
                  <a:txBody>
                    <a:bodyPr/>
                    <a:lstStyle/>
                    <a:p>
                      <a:endParaRPr lang="fr-FR"/>
                    </a:p>
                  </a:txBody>
                  <a:tcPr/>
                </a:tc>
              </a:tr>
              <a:tr h="370840">
                <a:tc>
                  <a:txBody>
                    <a:bodyPr/>
                    <a:lstStyle/>
                    <a:p>
                      <a:pPr algn="ctr" fontAlgn="ctr"/>
                      <a:r>
                        <a:rPr lang="fr-FR" sz="1200" u="none" strike="noStrike" dirty="0">
                          <a:effectLst/>
                        </a:rPr>
                        <a:t>Séance physique en salle</a:t>
                      </a:r>
                      <a:endParaRPr lang="fr-FR" sz="1200" b="1" i="0" u="none" strike="noStrike" dirty="0">
                        <a:solidFill>
                          <a:srgbClr val="000000"/>
                        </a:solidFill>
                        <a:effectLst/>
                        <a:latin typeface="Calibri" panose="020F0502020204030204" pitchFamily="34" charset="0"/>
                      </a:endParaRPr>
                    </a:p>
                  </a:txBody>
                  <a:tcPr marL="9109" marR="9109" marT="9109" marB="0" anchor="ctr"/>
                </a:tc>
                <a:tc>
                  <a:txBody>
                    <a:bodyPr/>
                    <a:lstStyle/>
                    <a:p>
                      <a:pPr algn="ctr" fontAlgn="ctr"/>
                      <a:r>
                        <a:rPr lang="fr-FR" sz="1200" u="none" strike="noStrike" dirty="0" smtClean="0">
                          <a:effectLst/>
                        </a:rPr>
                        <a:t>Roulage</a:t>
                      </a:r>
                    </a:p>
                    <a:p>
                      <a:pPr algn="ctr" fontAlgn="ctr"/>
                      <a:r>
                        <a:rPr lang="fr-FR" sz="1200" u="none" strike="noStrike" dirty="0" smtClean="0">
                          <a:effectLst/>
                        </a:rPr>
                        <a:t> </a:t>
                      </a:r>
                      <a:r>
                        <a:rPr lang="fr-FR" sz="1200" u="none" strike="noStrike" dirty="0">
                          <a:effectLst/>
                        </a:rPr>
                        <a:t>piste</a:t>
                      </a:r>
                      <a:endParaRPr lang="fr-FR" sz="1200" b="1" i="0" u="none" strike="noStrike" dirty="0">
                        <a:solidFill>
                          <a:srgbClr val="000000"/>
                        </a:solidFill>
                        <a:effectLst/>
                        <a:latin typeface="Calibri" panose="020F0502020204030204" pitchFamily="34" charset="0"/>
                      </a:endParaRPr>
                    </a:p>
                  </a:txBody>
                  <a:tcPr marL="9109" marR="9109" marT="9109" marB="0" anchor="ctr"/>
                </a:tc>
                <a:tc>
                  <a:txBody>
                    <a:bodyPr/>
                    <a:lstStyle/>
                    <a:p>
                      <a:pPr algn="ctr" fontAlgn="ctr"/>
                      <a:r>
                        <a:rPr lang="fr-FR" sz="1200" u="none" strike="noStrike" dirty="0" smtClean="0">
                          <a:effectLst/>
                        </a:rPr>
                        <a:t>Roulage</a:t>
                      </a:r>
                    </a:p>
                    <a:p>
                      <a:pPr algn="ctr" fontAlgn="ctr"/>
                      <a:r>
                        <a:rPr lang="fr-FR" sz="1200" u="none" strike="noStrike" dirty="0" smtClean="0">
                          <a:effectLst/>
                        </a:rPr>
                        <a:t> </a:t>
                      </a:r>
                      <a:r>
                        <a:rPr lang="fr-FR" sz="1200" u="none" strike="noStrike" dirty="0">
                          <a:effectLst/>
                        </a:rPr>
                        <a:t>piste</a:t>
                      </a:r>
                      <a:endParaRPr lang="fr-FR" sz="1200" b="1" i="0" u="none" strike="noStrike" dirty="0">
                        <a:solidFill>
                          <a:srgbClr val="000000"/>
                        </a:solidFill>
                        <a:effectLst/>
                        <a:latin typeface="Calibri" panose="020F0502020204030204" pitchFamily="34" charset="0"/>
                      </a:endParaRPr>
                    </a:p>
                  </a:txBody>
                  <a:tcPr marL="9109" marR="9109" marT="9109" marB="0" anchor="ctr"/>
                </a:tc>
                <a:tc>
                  <a:txBody>
                    <a:bodyPr/>
                    <a:lstStyle/>
                    <a:p>
                      <a:pPr algn="ctr" fontAlgn="ctr"/>
                      <a:r>
                        <a:rPr lang="fr-FR" sz="1200" u="none" strike="noStrike" dirty="0">
                          <a:effectLst/>
                        </a:rPr>
                        <a:t>Roulage piste</a:t>
                      </a:r>
                      <a:endParaRPr lang="fr-FR" sz="1200" b="1" i="0" u="none" strike="noStrike" dirty="0">
                        <a:solidFill>
                          <a:srgbClr val="000000"/>
                        </a:solidFill>
                        <a:effectLst/>
                        <a:latin typeface="Calibri" panose="020F0502020204030204" pitchFamily="34" charset="0"/>
                      </a:endParaRPr>
                    </a:p>
                  </a:txBody>
                  <a:tcPr marL="9109" marR="9109" marT="9109" marB="0" anchor="ctr"/>
                </a:tc>
                <a:tc>
                  <a:txBody>
                    <a:bodyPr/>
                    <a:lstStyle/>
                    <a:p>
                      <a:pPr algn="ctr" fontAlgn="ctr"/>
                      <a:r>
                        <a:rPr lang="fr-FR" sz="1200" u="none" strike="noStrike" dirty="0" smtClean="0">
                          <a:effectLst/>
                        </a:rPr>
                        <a:t>Roulage</a:t>
                      </a:r>
                    </a:p>
                    <a:p>
                      <a:pPr algn="ctr" fontAlgn="ctr"/>
                      <a:r>
                        <a:rPr lang="fr-FR" sz="1200" u="none" strike="noStrike" dirty="0" smtClean="0">
                          <a:effectLst/>
                        </a:rPr>
                        <a:t> </a:t>
                      </a:r>
                      <a:r>
                        <a:rPr lang="fr-FR" sz="1200" u="none" strike="noStrike" dirty="0">
                          <a:effectLst/>
                        </a:rPr>
                        <a:t>piste</a:t>
                      </a:r>
                      <a:endParaRPr lang="fr-FR" sz="1200" b="1" i="0" u="none" strike="noStrike" dirty="0">
                        <a:solidFill>
                          <a:srgbClr val="000000"/>
                        </a:solidFill>
                        <a:effectLst/>
                        <a:latin typeface="Calibri" panose="020F0502020204030204" pitchFamily="34" charset="0"/>
                      </a:endParaRPr>
                    </a:p>
                  </a:txBody>
                  <a:tcPr marL="9109" marR="9109" marT="9109" marB="0" anchor="ctr"/>
                </a:tc>
                <a:tc>
                  <a:txBody>
                    <a:bodyPr/>
                    <a:lstStyle/>
                    <a:p>
                      <a:pPr algn="ctr" fontAlgn="ctr"/>
                      <a:r>
                        <a:rPr lang="fr-FR" sz="1200" u="none" strike="noStrike" dirty="0">
                          <a:effectLst/>
                        </a:rPr>
                        <a:t>Séance physique en salle</a:t>
                      </a:r>
                      <a:endParaRPr lang="fr-FR" sz="1200" b="1" i="0" u="none" strike="noStrike" dirty="0">
                        <a:solidFill>
                          <a:srgbClr val="000000"/>
                        </a:solidFill>
                        <a:effectLst/>
                        <a:latin typeface="Calibri" panose="020F0502020204030204" pitchFamily="34" charset="0"/>
                      </a:endParaRPr>
                    </a:p>
                  </a:txBody>
                  <a:tcPr marL="9109" marR="9109" marT="9109" marB="0" anchor="ctr"/>
                </a:tc>
                <a:tc>
                  <a:txBody>
                    <a:bodyPr/>
                    <a:lstStyle/>
                    <a:p>
                      <a:pPr algn="ctr" fontAlgn="ctr"/>
                      <a:r>
                        <a:rPr lang="fr-FR" sz="1200" u="none" strike="noStrike" dirty="0" smtClean="0">
                          <a:effectLst/>
                        </a:rPr>
                        <a:t>Roulage</a:t>
                      </a:r>
                    </a:p>
                    <a:p>
                      <a:pPr algn="ctr" fontAlgn="ctr"/>
                      <a:r>
                        <a:rPr lang="fr-FR" sz="1200" u="none" strike="noStrike" dirty="0" smtClean="0">
                          <a:effectLst/>
                        </a:rPr>
                        <a:t> </a:t>
                      </a:r>
                      <a:r>
                        <a:rPr lang="fr-FR" sz="1200" u="none" strike="noStrike" dirty="0">
                          <a:effectLst/>
                        </a:rPr>
                        <a:t>piste</a:t>
                      </a:r>
                      <a:endParaRPr lang="fr-FR" sz="1200" b="1" i="0" u="none" strike="noStrike" dirty="0">
                        <a:solidFill>
                          <a:srgbClr val="000000"/>
                        </a:solidFill>
                        <a:effectLst/>
                        <a:latin typeface="Calibri" panose="020F0502020204030204" pitchFamily="34" charset="0"/>
                      </a:endParaRPr>
                    </a:p>
                  </a:txBody>
                  <a:tcPr marL="9109" marR="9109" marT="9109" marB="0" anchor="ctr"/>
                </a:tc>
                <a:tc>
                  <a:txBody>
                    <a:bodyPr/>
                    <a:lstStyle/>
                    <a:p>
                      <a:pPr algn="ctr" fontAlgn="ctr"/>
                      <a:r>
                        <a:rPr lang="fr-FR" sz="1100" u="none" strike="noStrike" dirty="0">
                          <a:effectLst/>
                        </a:rPr>
                        <a:t>Roulage Piste sauf si compétition le dimanche</a:t>
                      </a:r>
                      <a:endParaRPr lang="fr-FR" sz="1100" b="1" i="0" u="none" strike="noStrike" dirty="0">
                        <a:solidFill>
                          <a:srgbClr val="000000"/>
                        </a:solidFill>
                        <a:effectLst/>
                        <a:latin typeface="Calibri" panose="020F0502020204030204" pitchFamily="34" charset="0"/>
                      </a:endParaRPr>
                    </a:p>
                  </a:txBody>
                  <a:tcPr marL="9109" marR="9109" marT="9109" marB="0" anchor="ctr"/>
                </a:tc>
              </a:tr>
            </a:tbl>
          </a:graphicData>
        </a:graphic>
      </p:graphicFrame>
    </p:spTree>
    <p:extLst>
      <p:ext uri="{BB962C8B-B14F-4D97-AF65-F5344CB8AC3E}">
        <p14:creationId xmlns:p14="http://schemas.microsoft.com/office/powerpoint/2010/main" val="38204629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ZoneTexte 3"/>
          <p:cNvSpPr txBox="1">
            <a:spLocks noChangeArrowheads="1"/>
          </p:cNvSpPr>
          <p:nvPr/>
        </p:nvSpPr>
        <p:spPr bwMode="auto">
          <a:xfrm>
            <a:off x="473900" y="106100"/>
            <a:ext cx="5822950" cy="5909310"/>
          </a:xfrm>
          <a:prstGeom prst="rect">
            <a:avLst/>
          </a:prstGeom>
          <a:noFill/>
          <a:ln w="9525">
            <a:noFill/>
            <a:miter lim="800000"/>
            <a:headEnd/>
            <a:tailEnd/>
          </a:ln>
        </p:spPr>
        <p:txBody>
          <a:bodyPr>
            <a:spAutoFit/>
          </a:bodyPr>
          <a:lstStyle/>
          <a:p>
            <a:endParaRPr lang="fr-FR" sz="1300" dirty="0"/>
          </a:p>
          <a:p>
            <a:r>
              <a:rPr lang="fr-FR" sz="1600" b="1" u="sng" dirty="0">
                <a:solidFill>
                  <a:srgbClr val="0070C0"/>
                </a:solidFill>
              </a:rPr>
              <a:t>Que se passe-t-il si le pilote n’obtient pas des résultats </a:t>
            </a:r>
            <a:r>
              <a:rPr lang="fr-FR" sz="1600" b="1" u="sng" dirty="0" smtClean="0">
                <a:solidFill>
                  <a:srgbClr val="0070C0"/>
                </a:solidFill>
              </a:rPr>
              <a:t>scolaires ou un comportement </a:t>
            </a:r>
            <a:r>
              <a:rPr lang="fr-FR" sz="1600" b="1" u="sng" dirty="0">
                <a:solidFill>
                  <a:srgbClr val="0070C0"/>
                </a:solidFill>
              </a:rPr>
              <a:t>satisfaisants </a:t>
            </a:r>
            <a:r>
              <a:rPr lang="fr-FR" sz="1600" b="1" dirty="0">
                <a:solidFill>
                  <a:srgbClr val="0070C0"/>
                </a:solidFill>
              </a:rPr>
              <a:t>?</a:t>
            </a:r>
            <a:endParaRPr lang="fr-FR" sz="1600" dirty="0">
              <a:solidFill>
                <a:srgbClr val="0070C0"/>
              </a:solidFill>
            </a:endParaRPr>
          </a:p>
          <a:p>
            <a:r>
              <a:rPr lang="fr-FR" sz="1300" b="1" i="1" dirty="0"/>
              <a:t> </a:t>
            </a:r>
            <a:endParaRPr lang="fr-FR" sz="1300" dirty="0"/>
          </a:p>
          <a:p>
            <a:r>
              <a:rPr lang="fr-FR" sz="1400" dirty="0"/>
              <a:t>Le responsable pédagogique du Collège des Cordeliers et l’entraîneur du BMX Quévert Pays-de-Rance en analyse les causes, en échangent avec le pilote et ses parents si nécessaire. Ils proposent des solutions pour améliorer les résultats </a:t>
            </a:r>
            <a:r>
              <a:rPr lang="fr-FR" sz="1400" dirty="0" smtClean="0"/>
              <a:t>scolaires ou l’attitude. </a:t>
            </a:r>
            <a:endParaRPr lang="fr-FR" sz="1400" dirty="0"/>
          </a:p>
          <a:p>
            <a:pPr algn="ctr"/>
            <a:r>
              <a:rPr lang="fr-FR" sz="1400" b="1" dirty="0"/>
              <a:t>Le pilote peut être dispensé d’entrainements pour améliorer l’apprentissage scolaire. </a:t>
            </a:r>
          </a:p>
          <a:p>
            <a:r>
              <a:rPr lang="fr-FR" sz="1400" dirty="0"/>
              <a:t>Les parents sont bien évidemment totalement associés aux décisions prises. </a:t>
            </a:r>
          </a:p>
          <a:p>
            <a:endParaRPr lang="fr-FR" sz="1300" dirty="0"/>
          </a:p>
          <a:p>
            <a:r>
              <a:rPr lang="fr-FR" sz="1600" b="1" u="sng" dirty="0">
                <a:solidFill>
                  <a:srgbClr val="0070C0"/>
                </a:solidFill>
              </a:rPr>
              <a:t>Que se passe-t-il en cas de blessure ou de maladie</a:t>
            </a:r>
            <a:r>
              <a:rPr lang="fr-FR" sz="1600" b="1" dirty="0">
                <a:solidFill>
                  <a:srgbClr val="0070C0"/>
                </a:solidFill>
              </a:rPr>
              <a:t> ?</a:t>
            </a:r>
            <a:endParaRPr lang="fr-FR" sz="1600" dirty="0">
              <a:solidFill>
                <a:srgbClr val="0070C0"/>
              </a:solidFill>
            </a:endParaRPr>
          </a:p>
          <a:p>
            <a:r>
              <a:rPr lang="fr-FR" sz="1400" b="1" dirty="0"/>
              <a:t> </a:t>
            </a:r>
            <a:endParaRPr lang="fr-FR" sz="1400" dirty="0"/>
          </a:p>
          <a:p>
            <a:r>
              <a:rPr lang="fr-FR" sz="1400" dirty="0"/>
              <a:t>L’équipe du BMX Quévert Pays-de-Rance assure le relais si besoin en cas de blessure ou maladie. </a:t>
            </a:r>
          </a:p>
          <a:p>
            <a:r>
              <a:rPr lang="fr-FR" sz="1400" dirty="0"/>
              <a:t>Elle prend en charge le pilote pour l’accompagner à l’hôpital de Dinan ou chez tout autre professionnel de santé. </a:t>
            </a:r>
          </a:p>
          <a:p>
            <a:r>
              <a:rPr lang="fr-FR" sz="1400" dirty="0"/>
              <a:t>Les parents sont prévenus immédiatement.</a:t>
            </a:r>
          </a:p>
          <a:p>
            <a:endParaRPr lang="fr-FR" sz="1300" dirty="0"/>
          </a:p>
          <a:p>
            <a:r>
              <a:rPr lang="fr-FR" sz="1600" b="1" u="sng" dirty="0">
                <a:solidFill>
                  <a:srgbClr val="0070C0"/>
                </a:solidFill>
              </a:rPr>
              <a:t>La Section Sportive du BMX Quévert Pays-de-Rance sera-t-elle parfaite</a:t>
            </a:r>
            <a:r>
              <a:rPr lang="fr-FR" sz="1600" b="1" dirty="0">
                <a:solidFill>
                  <a:srgbClr val="0070C0"/>
                </a:solidFill>
              </a:rPr>
              <a:t> ?</a:t>
            </a:r>
          </a:p>
          <a:p>
            <a:endParaRPr lang="fr-FR" sz="800" b="1" dirty="0"/>
          </a:p>
          <a:p>
            <a:r>
              <a:rPr lang="fr-FR" sz="1400" dirty="0"/>
              <a:t>Non, mais nous l’améliorerons en tenant compte à la fois des remarques des pilotes et des parents.</a:t>
            </a:r>
          </a:p>
          <a:p>
            <a:endParaRPr lang="fr-FR" sz="1400" dirty="0"/>
          </a:p>
        </p:txBody>
      </p:sp>
      <p:grpSp>
        <p:nvGrpSpPr>
          <p:cNvPr id="3" name="Groupe 2"/>
          <p:cNvGrpSpPr/>
          <p:nvPr/>
        </p:nvGrpSpPr>
        <p:grpSpPr>
          <a:xfrm>
            <a:off x="155575" y="8559238"/>
            <a:ext cx="6581775" cy="547028"/>
            <a:chOff x="180975" y="158303"/>
            <a:chExt cx="6581775" cy="700835"/>
          </a:xfrm>
        </p:grpSpPr>
        <p:sp>
          <p:nvSpPr>
            <p:cNvPr id="4" name="Espace réservé du titre 1"/>
            <p:cNvSpPr txBox="1">
              <a:spLocks/>
            </p:cNvSpPr>
            <p:nvPr/>
          </p:nvSpPr>
          <p:spPr bwMode="auto">
            <a:xfrm>
              <a:off x="180975" y="158303"/>
              <a:ext cx="6581775" cy="70083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900" b="1" i="1" kern="1200" baseline="0">
                  <a:solidFill>
                    <a:schemeClr val="accent5">
                      <a:lumMod val="75000"/>
                    </a:schemeClr>
                  </a:solidFill>
                  <a:latin typeface="Arial" panose="020B0604020202020204" pitchFamily="34" charset="0"/>
                  <a:ea typeface="+mj-ea"/>
                  <a:cs typeface="Arial" panose="020B0604020202020204" pitchFamily="34" charset="0"/>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fr-FR" dirty="0">
                  <a:solidFill>
                    <a:schemeClr val="accent6">
                      <a:lumMod val="75000"/>
                    </a:schemeClr>
                  </a:solidFill>
                </a:rPr>
                <a:t>  Le BMX Quévert, partenaire de « Souffles d’Espoir » soutient le Centre Eugène Marquis de Rennes </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0320" y="263078"/>
              <a:ext cx="895944" cy="483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Espace réservé du numéro de diapositive 1"/>
          <p:cNvSpPr>
            <a:spLocks noGrp="1"/>
          </p:cNvSpPr>
          <p:nvPr>
            <p:ph type="sldNum" sz="quarter" idx="12"/>
          </p:nvPr>
        </p:nvSpPr>
        <p:spPr/>
        <p:txBody>
          <a:bodyPr/>
          <a:lstStyle/>
          <a:p>
            <a:pPr>
              <a:defRPr/>
            </a:pPr>
            <a:fld id="{99B945D8-1C4D-4469-B3EF-E9A9DBC1939B}" type="slidenum">
              <a:rPr lang="fr-FR" smtClean="0"/>
              <a:pPr>
                <a:defRPr/>
              </a:pPr>
              <a:t>6</a:t>
            </a:fld>
            <a:endParaRPr lang="fr-FR"/>
          </a:p>
        </p:txBody>
      </p:sp>
      <p:sp>
        <p:nvSpPr>
          <p:cNvPr id="7" name="AutoShape 2" descr="FB_IMG_155492966155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4" descr="FB_IMG_1554929661550.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 name="Image 5"/>
          <p:cNvPicPr>
            <a:picLocks noChangeAspect="1"/>
          </p:cNvPicPr>
          <p:nvPr/>
        </p:nvPicPr>
        <p:blipFill rotWithShape="1">
          <a:blip r:embed="rId3">
            <a:extLst>
              <a:ext uri="{28A0092B-C50C-407E-A947-70E740481C1C}">
                <a14:useLocalDpi xmlns:a14="http://schemas.microsoft.com/office/drawing/2010/main" val="0"/>
              </a:ext>
            </a:extLst>
          </a:blip>
          <a:srcRect t="24590" b="11762"/>
          <a:stretch/>
        </p:blipFill>
        <p:spPr>
          <a:xfrm>
            <a:off x="1166422" y="5816390"/>
            <a:ext cx="4437906" cy="2824629"/>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5"/>
          <p:cNvSpPr>
            <a:spLocks noChangeArrowheads="1"/>
          </p:cNvSpPr>
          <p:nvPr/>
        </p:nvSpPr>
        <p:spPr bwMode="auto">
          <a:xfrm>
            <a:off x="457201" y="1733841"/>
            <a:ext cx="5727699" cy="3754874"/>
          </a:xfrm>
          <a:prstGeom prst="rect">
            <a:avLst/>
          </a:prstGeom>
          <a:noFill/>
          <a:ln w="57150">
            <a:solidFill>
              <a:srgbClr val="0070C0"/>
            </a:solidFill>
            <a:miter lim="800000"/>
            <a:headEnd/>
            <a:tailEnd/>
          </a:ln>
        </p:spPr>
        <p:txBody>
          <a:bodyPr wrap="square">
            <a:spAutoFit/>
          </a:bodyPr>
          <a:lstStyle/>
          <a:p>
            <a:pPr algn="ctr"/>
            <a:r>
              <a:rPr lang="fr-FR" sz="1400" b="1" u="sng" dirty="0">
                <a:latin typeface="Arial" panose="020B0604020202020204" pitchFamily="34" charset="0"/>
                <a:cs typeface="Arial" panose="020B0604020202020204" pitchFamily="34" charset="0"/>
              </a:rPr>
              <a:t>Pièces à fournir dans le dossier de candidature à la Section Sportive du BMX Quévert Pays-de-Rance</a:t>
            </a:r>
          </a:p>
          <a:p>
            <a:pPr algn="ctr"/>
            <a:endParaRPr lang="fr-FR" sz="1400" dirty="0">
              <a:latin typeface="Arial" panose="020B0604020202020204" pitchFamily="34" charset="0"/>
              <a:cs typeface="Arial" panose="020B0604020202020204" pitchFamily="34" charset="0"/>
            </a:endParaRPr>
          </a:p>
          <a:p>
            <a:pPr algn="ctr"/>
            <a:r>
              <a:rPr lang="fr-FR" sz="1400" dirty="0">
                <a:latin typeface="Arial" panose="020B0604020202020204" pitchFamily="34" charset="0"/>
                <a:cs typeface="Arial" panose="020B0604020202020204" pitchFamily="34" charset="0"/>
              </a:rPr>
              <a:t>- 1 Photo d’identité à coller sur le dossier,</a:t>
            </a:r>
          </a:p>
          <a:p>
            <a:pPr algn="ctr"/>
            <a:r>
              <a:rPr lang="fr-FR" sz="1400" dirty="0">
                <a:latin typeface="Arial" panose="020B0604020202020204" pitchFamily="34" charset="0"/>
                <a:cs typeface="Arial" panose="020B0604020202020204" pitchFamily="34" charset="0"/>
              </a:rPr>
              <a:t>- Photocopie de la licence BMX </a:t>
            </a:r>
            <a:r>
              <a:rPr lang="fr-FR" sz="1400" dirty="0" smtClean="0">
                <a:latin typeface="Arial" panose="020B0604020202020204" pitchFamily="34" charset="0"/>
                <a:cs typeface="Arial" panose="020B0604020202020204" pitchFamily="34" charset="0"/>
              </a:rPr>
              <a:t>2021,</a:t>
            </a:r>
            <a:r>
              <a:rPr lang="fr-FR" sz="1400" dirty="0">
                <a:latin typeface="Arial" panose="020B0604020202020204" pitchFamily="34" charset="0"/>
                <a:cs typeface="Arial" panose="020B0604020202020204" pitchFamily="34" charset="0"/>
              </a:rPr>
              <a:t> </a:t>
            </a:r>
          </a:p>
          <a:p>
            <a:pPr marL="285750" indent="-285750" algn="ctr">
              <a:buFontTx/>
              <a:buChar char="-"/>
            </a:pPr>
            <a:r>
              <a:rPr lang="fr-FR" sz="1400" dirty="0" smtClean="0">
                <a:latin typeface="Arial" panose="020B0604020202020204" pitchFamily="34" charset="0"/>
                <a:cs typeface="Arial" panose="020B0604020202020204" pitchFamily="34" charset="0"/>
              </a:rPr>
              <a:t>Dossier </a:t>
            </a:r>
            <a:r>
              <a:rPr lang="fr-FR" sz="1400" dirty="0">
                <a:latin typeface="Arial" panose="020B0604020202020204" pitchFamily="34" charset="0"/>
                <a:cs typeface="Arial" panose="020B0604020202020204" pitchFamily="34" charset="0"/>
              </a:rPr>
              <a:t>de candidature </a:t>
            </a:r>
            <a:r>
              <a:rPr lang="fr-FR" sz="1400" dirty="0" smtClean="0">
                <a:latin typeface="Arial" panose="020B0604020202020204" pitchFamily="34" charset="0"/>
                <a:cs typeface="Arial" panose="020B0604020202020204" pitchFamily="34" charset="0"/>
              </a:rPr>
              <a:t>complet</a:t>
            </a:r>
            <a:r>
              <a:rPr lang="fr-FR" sz="1400" dirty="0" smtClean="0">
                <a:latin typeface="Arial" panose="020B0604020202020204" pitchFamily="34" charset="0"/>
                <a:cs typeface="Arial" panose="020B0604020202020204" pitchFamily="34" charset="0"/>
              </a:rPr>
              <a:t>.</a:t>
            </a:r>
          </a:p>
          <a:p>
            <a:pPr marL="285750" indent="-285750" algn="ctr">
              <a:buFontTx/>
              <a:buChar char="-"/>
            </a:pPr>
            <a:endParaRPr lang="fr-FR" sz="1400" dirty="0" smtClean="0">
              <a:latin typeface="Arial" panose="020B0604020202020204" pitchFamily="34" charset="0"/>
              <a:cs typeface="Arial" panose="020B0604020202020204" pitchFamily="34" charset="0"/>
            </a:endParaRPr>
          </a:p>
          <a:p>
            <a:pPr algn="ctr"/>
            <a:r>
              <a:rPr lang="fr-FR" sz="1400" b="1" dirty="0" smtClean="0">
                <a:latin typeface="Arial" panose="020B0604020202020204" pitchFamily="34" charset="0"/>
                <a:cs typeface="Arial" panose="020B0604020202020204" pitchFamily="34" charset="0"/>
              </a:rPr>
              <a:t>Puis par mail à </a:t>
            </a:r>
            <a:r>
              <a:rPr lang="fr-FR" sz="1400" b="1" dirty="0" smtClean="0">
                <a:latin typeface="Arial" panose="020B0604020202020204" pitchFamily="34" charset="0"/>
                <a:cs typeface="Arial" panose="020B0604020202020204" pitchFamily="34" charset="0"/>
                <a:hlinkClick r:id="rId2"/>
              </a:rPr>
              <a:t>regis.chahen@sfr.fr</a:t>
            </a:r>
            <a:endParaRPr lang="fr-FR" sz="1400" b="1" dirty="0" smtClean="0">
              <a:latin typeface="Arial" panose="020B0604020202020204" pitchFamily="34" charset="0"/>
              <a:cs typeface="Arial" panose="020B0604020202020204" pitchFamily="34" charset="0"/>
            </a:endParaRPr>
          </a:p>
          <a:p>
            <a:pPr algn="ctr"/>
            <a:endParaRPr lang="fr-FR" sz="1400" b="1" dirty="0">
              <a:latin typeface="Arial" panose="020B0604020202020204" pitchFamily="34" charset="0"/>
              <a:cs typeface="Arial" panose="020B0604020202020204" pitchFamily="34" charset="0"/>
            </a:endParaRPr>
          </a:p>
          <a:p>
            <a:pPr algn="ctr"/>
            <a:r>
              <a:rPr lang="fr-FR" sz="1400" dirty="0">
                <a:latin typeface="Arial" panose="020B0604020202020204" pitchFamily="34" charset="0"/>
                <a:cs typeface="Arial" panose="020B0604020202020204" pitchFamily="34" charset="0"/>
              </a:rPr>
              <a:t>- Photocopie des bulletins scolaires de l’année en cours,</a:t>
            </a:r>
          </a:p>
          <a:p>
            <a:pPr algn="ctr"/>
            <a:r>
              <a:rPr lang="fr-FR" sz="1400" dirty="0">
                <a:latin typeface="Arial" panose="020B0604020202020204" pitchFamily="34" charset="0"/>
                <a:cs typeface="Arial" panose="020B0604020202020204" pitchFamily="34" charset="0"/>
              </a:rPr>
              <a:t>- Copie de l’attestation de carte vitale et carte de mutuelle,</a:t>
            </a:r>
          </a:p>
          <a:p>
            <a:pPr algn="ctr"/>
            <a:endParaRPr lang="fr-FR" sz="1400" dirty="0">
              <a:latin typeface="Arial" panose="020B0604020202020204" pitchFamily="34" charset="0"/>
              <a:cs typeface="Arial" panose="020B0604020202020204" pitchFamily="34" charset="0"/>
            </a:endParaRPr>
          </a:p>
          <a:p>
            <a:pPr algn="ctr" eaLnBrk="1" hangingPunct="1"/>
            <a:r>
              <a:rPr lang="fr-FR" sz="1400" b="1" dirty="0">
                <a:latin typeface="Arial" panose="020B0604020202020204" pitchFamily="34" charset="0"/>
                <a:cs typeface="Arial" panose="020B0604020202020204" pitchFamily="34" charset="0"/>
              </a:rPr>
              <a:t>Le dossier de candidature joint est à renvoyer par courrier </a:t>
            </a:r>
            <a:r>
              <a:rPr lang="fr-FR" sz="1400" b="1" dirty="0" smtClean="0">
                <a:latin typeface="Arial" panose="020B0604020202020204" pitchFamily="34" charset="0"/>
                <a:cs typeface="Arial" panose="020B0604020202020204" pitchFamily="34" charset="0"/>
              </a:rPr>
              <a:t>à </a:t>
            </a:r>
            <a:r>
              <a:rPr lang="fr-FR" sz="1400" b="1" dirty="0">
                <a:latin typeface="Arial" panose="020B0604020202020204" pitchFamily="34" charset="0"/>
                <a:cs typeface="Arial" panose="020B0604020202020204" pitchFamily="34" charset="0"/>
              </a:rPr>
              <a:t>l’adresse suivante :</a:t>
            </a:r>
          </a:p>
          <a:p>
            <a:pPr algn="ctr" eaLnBrk="1" hangingPunct="1"/>
            <a:r>
              <a:rPr lang="fr-FR" sz="1400" dirty="0">
                <a:latin typeface="Arial" panose="020B0604020202020204" pitchFamily="34" charset="0"/>
                <a:cs typeface="Arial" panose="020B0604020202020204" pitchFamily="34" charset="0"/>
              </a:rPr>
              <a:t>BMX QUEVERT PAYS-DE-RANCE – Mairie – 22100 </a:t>
            </a:r>
            <a:r>
              <a:rPr lang="fr-FR" sz="1400" dirty="0" err="1" smtClean="0">
                <a:latin typeface="Arial" panose="020B0604020202020204" pitchFamily="34" charset="0"/>
                <a:cs typeface="Arial" panose="020B0604020202020204" pitchFamily="34" charset="0"/>
              </a:rPr>
              <a:t>Quévert</a:t>
            </a:r>
            <a:endParaRPr lang="fr-FR" sz="1400" dirty="0" smtClean="0">
              <a:latin typeface="Arial" panose="020B0604020202020204" pitchFamily="34" charset="0"/>
              <a:cs typeface="Arial" panose="020B0604020202020204" pitchFamily="34" charset="0"/>
            </a:endParaRPr>
          </a:p>
          <a:p>
            <a:pPr algn="ctr" eaLnBrk="1" hangingPunct="1"/>
            <a:r>
              <a:rPr lang="fr-FR" sz="1400" b="1" dirty="0" smtClean="0">
                <a:latin typeface="Arial" panose="020B0604020202020204" pitchFamily="34" charset="0"/>
                <a:cs typeface="Arial" panose="020B0604020202020204" pitchFamily="34" charset="0"/>
              </a:rPr>
              <a:t>Ou</a:t>
            </a:r>
          </a:p>
          <a:p>
            <a:pPr algn="ctr" eaLnBrk="1" hangingPunct="1"/>
            <a:r>
              <a:rPr lang="fr-FR" sz="1400" dirty="0" smtClean="0">
                <a:latin typeface="Arial" panose="020B0604020202020204" pitchFamily="34" charset="0"/>
                <a:cs typeface="Arial" panose="020B0604020202020204" pitchFamily="34" charset="0"/>
              </a:rPr>
              <a:t>en main propre au Président de club</a:t>
            </a:r>
            <a:r>
              <a:rPr lang="fr-FR" sz="1400" dirty="0" smtClean="0">
                <a:latin typeface="Arial" panose="020B0604020202020204" pitchFamily="34" charset="0"/>
                <a:cs typeface="Arial" panose="020B0604020202020204" pitchFamily="34" charset="0"/>
              </a:rPr>
              <a:t>,</a:t>
            </a:r>
            <a:endParaRPr lang="fr-FR" sz="1400" dirty="0">
              <a:latin typeface="Arial" panose="020B0604020202020204" pitchFamily="34" charset="0"/>
              <a:cs typeface="Arial" panose="020B0604020202020204" pitchFamily="34" charset="0"/>
            </a:endParaRPr>
          </a:p>
        </p:txBody>
      </p:sp>
      <p:sp>
        <p:nvSpPr>
          <p:cNvPr id="18434" name="ZoneTexte 6"/>
          <p:cNvSpPr>
            <a:spLocks noChangeArrowheads="1"/>
          </p:cNvSpPr>
          <p:nvPr/>
        </p:nvSpPr>
        <p:spPr bwMode="auto">
          <a:xfrm>
            <a:off x="457201" y="231955"/>
            <a:ext cx="5727698" cy="1304806"/>
          </a:xfrm>
          <a:custGeom>
            <a:avLst/>
            <a:gdLst>
              <a:gd name="T0" fmla="*/ 4794250 w 4794250"/>
              <a:gd name="T1" fmla="*/ 823913 h 1304925"/>
              <a:gd name="T2" fmla="*/ 2397125 w 4794250"/>
              <a:gd name="T3" fmla="*/ 1647825 h 1304925"/>
              <a:gd name="T4" fmla="*/ 0 w 4794250"/>
              <a:gd name="T5" fmla="*/ 823913 h 1304925"/>
              <a:gd name="T6" fmla="*/ 2397125 w 4794250"/>
              <a:gd name="T7" fmla="*/ 0 h 1304925"/>
              <a:gd name="T8" fmla="*/ 0 60000 65536"/>
              <a:gd name="T9" fmla="*/ 5898240 60000 65536"/>
              <a:gd name="T10" fmla="*/ 11796480 60000 65536"/>
              <a:gd name="T11" fmla="*/ 17694720 60000 65536"/>
              <a:gd name="T12" fmla="*/ 0 w 4794250"/>
              <a:gd name="T13" fmla="*/ 108746 h 1304925"/>
              <a:gd name="T14" fmla="*/ 4685502 w 4794250"/>
              <a:gd name="T15" fmla="*/ 1304925 h 1304925"/>
            </a:gdLst>
            <a:ahLst/>
            <a:cxnLst>
              <a:cxn ang="T8">
                <a:pos x="T0" y="T1"/>
              </a:cxn>
              <a:cxn ang="T9">
                <a:pos x="T2" y="T3"/>
              </a:cxn>
              <a:cxn ang="T10">
                <a:pos x="T4" y="T5"/>
              </a:cxn>
              <a:cxn ang="T11">
                <a:pos x="T6" y="T7"/>
              </a:cxn>
            </a:cxnLst>
            <a:rect l="T12" t="T13" r="T14" b="T15"/>
            <a:pathLst>
              <a:path w="4794250" h="1304925">
                <a:moveTo>
                  <a:pt x="0" y="0"/>
                </a:moveTo>
                <a:lnTo>
                  <a:pt x="4576758" y="0"/>
                </a:lnTo>
                <a:lnTo>
                  <a:pt x="4794250" y="217492"/>
                </a:lnTo>
                <a:lnTo>
                  <a:pt x="4794250" y="1304925"/>
                </a:lnTo>
                <a:lnTo>
                  <a:pt x="0" y="1304925"/>
                </a:lnTo>
                <a:close/>
              </a:path>
            </a:pathLst>
          </a:custGeom>
          <a:ln w="57150">
            <a:solidFill>
              <a:srgbClr val="0070C0"/>
            </a:solid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sz="1400" b="1" dirty="0">
                <a:latin typeface="Arial" panose="020B0604020202020204" pitchFamily="34" charset="0"/>
                <a:cs typeface="Arial" panose="020B0604020202020204" pitchFamily="34" charset="0"/>
              </a:rPr>
              <a:t>Tarifs de la Section Sportive </a:t>
            </a:r>
            <a:r>
              <a:rPr lang="fr-FR" sz="1400" b="1" dirty="0" smtClean="0">
                <a:latin typeface="Arial" panose="020B0604020202020204" pitchFamily="34" charset="0"/>
                <a:cs typeface="Arial" panose="020B0604020202020204" pitchFamily="34" charset="0"/>
              </a:rPr>
              <a:t>2021-2022</a:t>
            </a:r>
            <a:endParaRPr lang="fr-FR" sz="1400" dirty="0">
              <a:latin typeface="Arial" panose="020B0604020202020204" pitchFamily="34" charset="0"/>
              <a:cs typeface="Arial" panose="020B0604020202020204" pitchFamily="34" charset="0"/>
            </a:endParaRPr>
          </a:p>
          <a:p>
            <a:endParaRPr lang="fr-FR" sz="800" dirty="0">
              <a:latin typeface="Arial" panose="020B0604020202020204" pitchFamily="34" charset="0"/>
              <a:cs typeface="Arial" panose="020B0604020202020204" pitchFamily="34" charset="0"/>
            </a:endParaRPr>
          </a:p>
          <a:p>
            <a:pPr algn="ctr"/>
            <a:r>
              <a:rPr lang="fr-FR" sz="1400" dirty="0" smtClean="0">
                <a:latin typeface="Arial" panose="020B0604020202020204" pitchFamily="34" charset="0"/>
                <a:cs typeface="Arial" panose="020B0604020202020204" pitchFamily="34" charset="0"/>
              </a:rPr>
              <a:t>60 </a:t>
            </a:r>
            <a:r>
              <a:rPr lang="fr-FR" sz="1400" dirty="0">
                <a:latin typeface="Arial" panose="020B0604020202020204" pitchFamily="34" charset="0"/>
                <a:cs typeface="Arial" panose="020B0604020202020204" pitchFamily="34" charset="0"/>
              </a:rPr>
              <a:t>euros/mois </a:t>
            </a:r>
            <a:r>
              <a:rPr lang="fr-FR" sz="1400" dirty="0" smtClean="0">
                <a:latin typeface="Arial" panose="020B0604020202020204" pitchFamily="34" charset="0"/>
                <a:cs typeface="Arial" panose="020B0604020202020204" pitchFamily="34" charset="0"/>
              </a:rPr>
              <a:t>pendant 10 </a:t>
            </a:r>
            <a:r>
              <a:rPr lang="fr-FR" sz="1400" dirty="0">
                <a:latin typeface="Arial" panose="020B0604020202020204" pitchFamily="34" charset="0"/>
                <a:cs typeface="Arial" panose="020B0604020202020204" pitchFamily="34" charset="0"/>
              </a:rPr>
              <a:t>mois d’octobre </a:t>
            </a:r>
            <a:r>
              <a:rPr lang="fr-FR" sz="1400" dirty="0" smtClean="0">
                <a:latin typeface="Arial" panose="020B0604020202020204" pitchFamily="34" charset="0"/>
                <a:cs typeface="Arial" panose="020B0604020202020204" pitchFamily="34" charset="0"/>
              </a:rPr>
              <a:t>2021 </a:t>
            </a:r>
            <a:r>
              <a:rPr lang="fr-FR" sz="1400" dirty="0">
                <a:latin typeface="Arial" panose="020B0604020202020204" pitchFamily="34" charset="0"/>
                <a:cs typeface="Arial" panose="020B0604020202020204" pitchFamily="34" charset="0"/>
              </a:rPr>
              <a:t>à juillet </a:t>
            </a:r>
            <a:r>
              <a:rPr lang="fr-FR" sz="1400" dirty="0" smtClean="0">
                <a:latin typeface="Arial" panose="020B0604020202020204" pitchFamily="34" charset="0"/>
                <a:cs typeface="Arial" panose="020B0604020202020204" pitchFamily="34" charset="0"/>
              </a:rPr>
              <a:t>2022</a:t>
            </a:r>
            <a:endParaRPr lang="fr-FR" sz="1400" dirty="0">
              <a:latin typeface="Arial" panose="020B0604020202020204" pitchFamily="34" charset="0"/>
              <a:cs typeface="Arial" panose="020B0604020202020204" pitchFamily="34" charset="0"/>
            </a:endParaRPr>
          </a:p>
          <a:p>
            <a:pPr algn="ctr"/>
            <a:endParaRPr lang="fr-FR" sz="800" dirty="0">
              <a:latin typeface="Arial" panose="020B0604020202020204" pitchFamily="34" charset="0"/>
              <a:cs typeface="Arial" panose="020B0604020202020204" pitchFamily="34" charset="0"/>
            </a:endParaRPr>
          </a:p>
          <a:p>
            <a:pPr algn="ctr"/>
            <a:r>
              <a:rPr lang="fr-FR" sz="1400" dirty="0">
                <a:latin typeface="Arial" panose="020B0604020202020204" pitchFamily="34" charset="0"/>
                <a:cs typeface="Arial" panose="020B0604020202020204" pitchFamily="34" charset="0"/>
              </a:rPr>
              <a:t>Si Licence </a:t>
            </a:r>
            <a:r>
              <a:rPr lang="fr-FR" sz="1400" dirty="0" smtClean="0">
                <a:latin typeface="Arial" panose="020B0604020202020204" pitchFamily="34" charset="0"/>
                <a:cs typeface="Arial" panose="020B0604020202020204" pitchFamily="34" charset="0"/>
              </a:rPr>
              <a:t>2022 </a:t>
            </a:r>
            <a:r>
              <a:rPr lang="fr-FR" sz="1400" dirty="0">
                <a:latin typeface="Arial" panose="020B0604020202020204" pitchFamily="34" charset="0"/>
                <a:cs typeface="Arial" panose="020B0604020202020204" pitchFamily="34" charset="0"/>
              </a:rPr>
              <a:t>au club : </a:t>
            </a:r>
            <a:r>
              <a:rPr lang="fr-FR" sz="1400" dirty="0" smtClean="0">
                <a:latin typeface="Arial" panose="020B0604020202020204" pitchFamily="34" charset="0"/>
                <a:cs typeface="Arial" panose="020B0604020202020204" pitchFamily="34" charset="0"/>
              </a:rPr>
              <a:t>170€  </a:t>
            </a:r>
            <a:r>
              <a:rPr lang="fr-FR" sz="1400" dirty="0">
                <a:latin typeface="Arial" panose="020B0604020202020204" pitchFamily="34" charset="0"/>
                <a:cs typeface="Arial" panose="020B0604020202020204" pitchFamily="34" charset="0"/>
              </a:rPr>
              <a:t>benjamin et moins, </a:t>
            </a:r>
            <a:r>
              <a:rPr lang="fr-FR" sz="1400" dirty="0" smtClean="0">
                <a:latin typeface="Arial" panose="020B0604020202020204" pitchFamily="34" charset="0"/>
                <a:cs typeface="Arial" panose="020B0604020202020204" pitchFamily="34" charset="0"/>
              </a:rPr>
              <a:t>185€ </a:t>
            </a:r>
            <a:r>
              <a:rPr lang="fr-FR" sz="1400" dirty="0">
                <a:latin typeface="Arial" panose="020B0604020202020204" pitchFamily="34" charset="0"/>
                <a:cs typeface="Arial" panose="020B0604020202020204" pitchFamily="34" charset="0"/>
              </a:rPr>
              <a:t>minime et plus.</a:t>
            </a:r>
          </a:p>
        </p:txBody>
      </p:sp>
      <p:sp>
        <p:nvSpPr>
          <p:cNvPr id="6" name="Rectangle 5"/>
          <p:cNvSpPr>
            <a:spLocks noChangeArrowheads="1"/>
          </p:cNvSpPr>
          <p:nvPr/>
        </p:nvSpPr>
        <p:spPr bwMode="auto">
          <a:xfrm>
            <a:off x="457201" y="5685795"/>
            <a:ext cx="5727699" cy="1154162"/>
          </a:xfrm>
          <a:prstGeom prst="rect">
            <a:avLst/>
          </a:prstGeom>
          <a:noFill/>
          <a:ln w="57150">
            <a:solidFill>
              <a:srgbClr val="FF0000"/>
            </a:solidFill>
            <a:miter lim="800000"/>
            <a:headEnd/>
            <a:tailEnd/>
          </a:ln>
        </p:spPr>
        <p:txBody>
          <a:bodyPr wrap="square">
            <a:spAutoFit/>
          </a:bodyPr>
          <a:lstStyle/>
          <a:p>
            <a:pPr algn="ctr" eaLnBrk="1" hangingPunct="1"/>
            <a:r>
              <a:rPr lang="fr-FR" sz="1400" b="1" dirty="0"/>
              <a:t>En parallèle, vous devez demander, compléter et retourner le dossier de pré-inscription au Collège/Lycée  Les Cordeliers de Dinan. </a:t>
            </a:r>
          </a:p>
          <a:p>
            <a:pPr algn="ctr" eaLnBrk="1" hangingPunct="1">
              <a:lnSpc>
                <a:spcPct val="90000"/>
              </a:lnSpc>
            </a:pPr>
            <a:endParaRPr lang="fr-FR" sz="800" b="1" dirty="0"/>
          </a:p>
          <a:p>
            <a:pPr algn="ctr" eaLnBrk="1" hangingPunct="1">
              <a:lnSpc>
                <a:spcPct val="90000"/>
              </a:lnSpc>
            </a:pPr>
            <a:r>
              <a:rPr lang="fr-FR" sz="1400" b="1" dirty="0"/>
              <a:t>Ce dossier est à retirer en appelant le Lycée au 02.96.85.89.00</a:t>
            </a:r>
            <a:r>
              <a:rPr lang="fr-FR" sz="1400" dirty="0"/>
              <a:t>.</a:t>
            </a:r>
          </a:p>
          <a:p>
            <a:pPr algn="ctr" eaLnBrk="1" hangingPunct="1">
              <a:lnSpc>
                <a:spcPct val="90000"/>
              </a:lnSpc>
            </a:pPr>
            <a:endParaRPr lang="fr-FR" sz="800" dirty="0"/>
          </a:p>
        </p:txBody>
      </p:sp>
      <p:sp>
        <p:nvSpPr>
          <p:cNvPr id="7" name="Rectangle 6"/>
          <p:cNvSpPr>
            <a:spLocks noChangeArrowheads="1"/>
          </p:cNvSpPr>
          <p:nvPr/>
        </p:nvSpPr>
        <p:spPr bwMode="auto">
          <a:xfrm>
            <a:off x="457201" y="7010527"/>
            <a:ext cx="5727699" cy="1431161"/>
          </a:xfrm>
          <a:prstGeom prst="rect">
            <a:avLst/>
          </a:prstGeom>
          <a:noFill/>
          <a:ln w="57150">
            <a:solidFill>
              <a:srgbClr val="00B050"/>
            </a:solidFill>
            <a:miter lim="800000"/>
            <a:headEnd/>
            <a:tailEnd/>
          </a:ln>
        </p:spPr>
        <p:txBody>
          <a:bodyPr wrap="square">
            <a:spAutoFit/>
          </a:bodyPr>
          <a:lstStyle/>
          <a:p>
            <a:pPr algn="ctr" eaLnBrk="1" hangingPunct="1"/>
            <a:r>
              <a:rPr lang="fr-FR" sz="1400" b="1" dirty="0"/>
              <a:t>Date butoir de réception des dossiers de candidature (BMX) </a:t>
            </a:r>
          </a:p>
          <a:p>
            <a:pPr algn="ctr" eaLnBrk="1" hangingPunct="1"/>
            <a:r>
              <a:rPr lang="fr-FR" sz="1400" b="1" u="sng" dirty="0"/>
              <a:t>et</a:t>
            </a:r>
            <a:r>
              <a:rPr lang="fr-FR" sz="1400" b="1" dirty="0"/>
              <a:t> de pré-inscription (Collège / Lycée les Cordeliers) </a:t>
            </a:r>
          </a:p>
          <a:p>
            <a:pPr algn="ctr" eaLnBrk="1" hangingPunct="1"/>
            <a:r>
              <a:rPr lang="fr-FR" sz="1400" b="1" dirty="0"/>
              <a:t>fixée au </a:t>
            </a:r>
            <a:r>
              <a:rPr lang="fr-FR" sz="1400" b="1" u="sng" dirty="0" smtClean="0">
                <a:solidFill>
                  <a:srgbClr val="FF0000"/>
                </a:solidFill>
              </a:rPr>
              <a:t>15 mai </a:t>
            </a:r>
            <a:r>
              <a:rPr lang="fr-FR" sz="1400" b="1" u="sng" dirty="0" smtClean="0">
                <a:solidFill>
                  <a:srgbClr val="FF0000"/>
                </a:solidFill>
              </a:rPr>
              <a:t>2021.</a:t>
            </a:r>
            <a:endParaRPr lang="fr-FR" sz="1400" b="1" u="sng" dirty="0">
              <a:solidFill>
                <a:srgbClr val="FF0000"/>
              </a:solidFill>
            </a:endParaRPr>
          </a:p>
          <a:p>
            <a:pPr eaLnBrk="1" hangingPunct="1">
              <a:lnSpc>
                <a:spcPct val="90000"/>
              </a:lnSpc>
            </a:pPr>
            <a:endParaRPr lang="fr-FR" sz="800" dirty="0"/>
          </a:p>
          <a:p>
            <a:pPr algn="ctr" eaLnBrk="1" hangingPunct="1">
              <a:lnSpc>
                <a:spcPct val="90000"/>
              </a:lnSpc>
            </a:pPr>
            <a:r>
              <a:rPr lang="fr-FR" sz="1400" dirty="0"/>
              <a:t>L’admission définitive sera prononcée par une commission réunissant le Collège les Cordeliers et le BMX Quévert Pays-de-Rance au plus tard le 1</a:t>
            </a:r>
            <a:r>
              <a:rPr lang="fr-FR" sz="1400" baseline="30000" dirty="0"/>
              <a:t>er</a:t>
            </a:r>
            <a:r>
              <a:rPr lang="fr-FR" sz="1400" dirty="0"/>
              <a:t> juin </a:t>
            </a:r>
            <a:r>
              <a:rPr lang="fr-FR" sz="1400" dirty="0" smtClean="0"/>
              <a:t>2021.</a:t>
            </a:r>
            <a:endParaRPr lang="fr-FR" sz="1400" dirty="0">
              <a:latin typeface="Arial" panose="020B0604020202020204" pitchFamily="34" charset="0"/>
              <a:cs typeface="Arial" panose="020B0604020202020204" pitchFamily="34" charset="0"/>
            </a:endParaRPr>
          </a:p>
        </p:txBody>
      </p:sp>
      <p:grpSp>
        <p:nvGrpSpPr>
          <p:cNvPr id="8" name="Groupe 7"/>
          <p:cNvGrpSpPr/>
          <p:nvPr/>
        </p:nvGrpSpPr>
        <p:grpSpPr>
          <a:xfrm>
            <a:off x="155575" y="8559238"/>
            <a:ext cx="6581775" cy="547028"/>
            <a:chOff x="180975" y="158303"/>
            <a:chExt cx="6581775" cy="700835"/>
          </a:xfrm>
        </p:grpSpPr>
        <p:sp>
          <p:nvSpPr>
            <p:cNvPr id="9" name="Espace réservé du titre 1"/>
            <p:cNvSpPr txBox="1">
              <a:spLocks/>
            </p:cNvSpPr>
            <p:nvPr/>
          </p:nvSpPr>
          <p:spPr bwMode="auto">
            <a:xfrm>
              <a:off x="180975" y="158303"/>
              <a:ext cx="6581775" cy="70083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900" b="1" i="1" kern="1200" baseline="0">
                  <a:solidFill>
                    <a:schemeClr val="accent5">
                      <a:lumMod val="75000"/>
                    </a:schemeClr>
                  </a:solidFill>
                  <a:latin typeface="Arial" panose="020B0604020202020204" pitchFamily="34" charset="0"/>
                  <a:ea typeface="+mj-ea"/>
                  <a:cs typeface="Arial" panose="020B0604020202020204" pitchFamily="34" charset="0"/>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fr-FR" dirty="0">
                  <a:solidFill>
                    <a:schemeClr val="accent6">
                      <a:lumMod val="75000"/>
                    </a:schemeClr>
                  </a:solidFill>
                </a:rPr>
                <a:t>  Le BMX Quévert, partenaire de « Souffles d’Espoir » soutient le Centre Eugène Marquis de Rennes </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0320" y="263078"/>
              <a:ext cx="895944" cy="483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597379" y="614912"/>
            <a:ext cx="5663242" cy="1477328"/>
          </a:xfrm>
          <a:prstGeom prst="rect">
            <a:avLst/>
          </a:prstGeom>
          <a:noFill/>
          <a:ln>
            <a:solidFill>
              <a:schemeClr val="tx1"/>
            </a:solidFill>
          </a:ln>
        </p:spPr>
        <p:txBody>
          <a:bodyPr wrap="square" rtlCol="0">
            <a:spAutoFit/>
          </a:bodyPr>
          <a:lstStyle/>
          <a:p>
            <a:pPr algn="ctr"/>
            <a:r>
              <a:rPr lang="fr-FR" dirty="0" smtClean="0">
                <a:solidFill>
                  <a:prstClr val="black"/>
                </a:solidFill>
              </a:rPr>
              <a:t>A titre indicatif, vous trouverez ci-dessous les tarifs appliqués par l’ensemble scolaire Les Cordeliers pour l’année scolaire </a:t>
            </a:r>
            <a:r>
              <a:rPr lang="fr-FR" dirty="0" smtClean="0">
                <a:solidFill>
                  <a:prstClr val="black"/>
                </a:solidFill>
              </a:rPr>
              <a:t>2020 </a:t>
            </a:r>
            <a:r>
              <a:rPr lang="fr-FR" dirty="0" smtClean="0">
                <a:solidFill>
                  <a:prstClr val="black"/>
                </a:solidFill>
              </a:rPr>
              <a:t>- </a:t>
            </a:r>
            <a:r>
              <a:rPr lang="fr-FR" dirty="0" smtClean="0">
                <a:solidFill>
                  <a:prstClr val="black"/>
                </a:solidFill>
              </a:rPr>
              <a:t>2021. </a:t>
            </a:r>
            <a:endParaRPr lang="fr-FR" dirty="0" smtClean="0">
              <a:solidFill>
                <a:prstClr val="black"/>
              </a:solidFill>
            </a:endParaRPr>
          </a:p>
          <a:p>
            <a:pPr algn="ctr"/>
            <a:r>
              <a:rPr lang="fr-FR" dirty="0" smtClean="0">
                <a:solidFill>
                  <a:prstClr val="black"/>
                </a:solidFill>
              </a:rPr>
              <a:t>Les tarifs </a:t>
            </a:r>
            <a:r>
              <a:rPr lang="fr-FR" dirty="0" smtClean="0">
                <a:solidFill>
                  <a:prstClr val="black"/>
                </a:solidFill>
              </a:rPr>
              <a:t>2021 </a:t>
            </a:r>
            <a:r>
              <a:rPr lang="fr-FR" dirty="0" smtClean="0">
                <a:solidFill>
                  <a:prstClr val="black"/>
                </a:solidFill>
              </a:rPr>
              <a:t>– </a:t>
            </a:r>
            <a:r>
              <a:rPr lang="fr-FR" dirty="0" smtClean="0">
                <a:solidFill>
                  <a:prstClr val="black"/>
                </a:solidFill>
              </a:rPr>
              <a:t>2022 </a:t>
            </a:r>
            <a:r>
              <a:rPr lang="fr-FR" dirty="0" smtClean="0">
                <a:solidFill>
                  <a:prstClr val="black"/>
                </a:solidFill>
              </a:rPr>
              <a:t>ne sont pas encore connus, mais resteront sensiblement les mêmes.</a:t>
            </a:r>
            <a:endParaRPr lang="fr-FR" dirty="0">
              <a:solidFill>
                <a:prstClr val="black"/>
              </a:solidFill>
            </a:endParaRPr>
          </a:p>
        </p:txBody>
      </p:sp>
      <p:grpSp>
        <p:nvGrpSpPr>
          <p:cNvPr id="4" name="Groupe 3"/>
          <p:cNvGrpSpPr/>
          <p:nvPr/>
        </p:nvGrpSpPr>
        <p:grpSpPr>
          <a:xfrm>
            <a:off x="155575" y="8559238"/>
            <a:ext cx="6581775" cy="547028"/>
            <a:chOff x="180975" y="158303"/>
            <a:chExt cx="6581775" cy="700835"/>
          </a:xfrm>
        </p:grpSpPr>
        <p:sp>
          <p:nvSpPr>
            <p:cNvPr id="5" name="Espace réservé du titre 1"/>
            <p:cNvSpPr txBox="1">
              <a:spLocks/>
            </p:cNvSpPr>
            <p:nvPr/>
          </p:nvSpPr>
          <p:spPr bwMode="auto">
            <a:xfrm>
              <a:off x="180975" y="158303"/>
              <a:ext cx="6581775" cy="70083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900" b="1" i="1" kern="1200" baseline="0">
                  <a:solidFill>
                    <a:schemeClr val="accent5">
                      <a:lumMod val="75000"/>
                    </a:schemeClr>
                  </a:solidFill>
                  <a:latin typeface="Arial" panose="020B0604020202020204" pitchFamily="34" charset="0"/>
                  <a:ea typeface="+mj-ea"/>
                  <a:cs typeface="Arial" panose="020B0604020202020204" pitchFamily="34" charset="0"/>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fr-FR" dirty="0">
                  <a:solidFill>
                    <a:schemeClr val="accent6">
                      <a:lumMod val="75000"/>
                    </a:schemeClr>
                  </a:solidFill>
                </a:rPr>
                <a:t>  Le BMX Quévert, partenaire de « Souffles d’Espoir » soutient le Centre Eugène Marquis de Rennes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0320" y="263078"/>
              <a:ext cx="895944" cy="483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3" name="Objet 2"/>
          <p:cNvGraphicFramePr>
            <a:graphicFrameLocks noChangeAspect="1"/>
          </p:cNvGraphicFramePr>
          <p:nvPr>
            <p:extLst>
              <p:ext uri="{D42A27DB-BD31-4B8C-83A1-F6EECF244321}">
                <p14:modId xmlns:p14="http://schemas.microsoft.com/office/powerpoint/2010/main" val="3435427955"/>
              </p:ext>
            </p:extLst>
          </p:nvPr>
        </p:nvGraphicFramePr>
        <p:xfrm>
          <a:off x="495000" y="3123139"/>
          <a:ext cx="5868000" cy="4716971"/>
        </p:xfrm>
        <a:graphic>
          <a:graphicData uri="http://schemas.openxmlformats.org/presentationml/2006/ole">
            <mc:AlternateContent xmlns:mc="http://schemas.openxmlformats.org/markup-compatibility/2006">
              <mc:Choice xmlns:v="urn:schemas-microsoft-com:vml" Requires="v">
                <p:oleObj spid="_x0000_s1034" name="PDF" r:id="rId4" imgW="0" imgH="360" progId="FoxitReader.Document">
                  <p:embed/>
                </p:oleObj>
              </mc:Choice>
              <mc:Fallback>
                <p:oleObj name="PDF" r:id="rId4" imgW="0" imgH="360" progId="FoxitReader.Document">
                  <p:embed/>
                  <p:pic>
                    <p:nvPicPr>
                      <p:cNvPr id="0" name=""/>
                      <p:cNvPicPr/>
                      <p:nvPr/>
                    </p:nvPicPr>
                    <p:blipFill>
                      <a:blip r:embed="rId5"/>
                      <a:stretch>
                        <a:fillRect/>
                      </a:stretch>
                    </p:blipFill>
                    <p:spPr>
                      <a:xfrm>
                        <a:off x="495000" y="3123139"/>
                        <a:ext cx="5868000" cy="4716971"/>
                      </a:xfrm>
                      <a:prstGeom prst="rect">
                        <a:avLst/>
                      </a:prstGeom>
                    </p:spPr>
                  </p:pic>
                </p:oleObj>
              </mc:Fallback>
            </mc:AlternateContent>
          </a:graphicData>
        </a:graphic>
      </p:graphicFrame>
    </p:spTree>
    <p:extLst>
      <p:ext uri="{BB962C8B-B14F-4D97-AF65-F5344CB8AC3E}">
        <p14:creationId xmlns:p14="http://schemas.microsoft.com/office/powerpoint/2010/main" val="15917989"/>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2274</TotalTime>
  <Words>1103</Words>
  <Application>Microsoft Office PowerPoint</Application>
  <PresentationFormat>Affichage à l'écran (4:3)</PresentationFormat>
  <Paragraphs>157</Paragraphs>
  <Slides>8</Slides>
  <Notes>1</Notes>
  <HiddenSlides>0</HiddenSlides>
  <MMClips>0</MMClips>
  <ScaleCrop>false</ScaleCrop>
  <HeadingPairs>
    <vt:vector size="8" baseType="variant">
      <vt:variant>
        <vt:lpstr>Polices utilisées</vt:lpstr>
      </vt:variant>
      <vt:variant>
        <vt:i4>7</vt:i4>
      </vt:variant>
      <vt:variant>
        <vt:lpstr>Thème</vt:lpstr>
      </vt:variant>
      <vt:variant>
        <vt:i4>1</vt:i4>
      </vt:variant>
      <vt:variant>
        <vt:lpstr>Serveurs OLE incorporés</vt:lpstr>
      </vt:variant>
      <vt:variant>
        <vt:i4>1</vt:i4>
      </vt:variant>
      <vt:variant>
        <vt:lpstr>Titres des diapositives</vt:lpstr>
      </vt:variant>
      <vt:variant>
        <vt:i4>8</vt:i4>
      </vt:variant>
    </vt:vector>
  </HeadingPairs>
  <TitlesOfParts>
    <vt:vector size="17" baseType="lpstr">
      <vt:lpstr>Arial</vt:lpstr>
      <vt:lpstr>Calibri</vt:lpstr>
      <vt:lpstr>Times New Roman</vt:lpstr>
      <vt:lpstr>Trebuchet MS</vt:lpstr>
      <vt:lpstr>Wingdings</vt:lpstr>
      <vt:lpstr>Wingdings 2</vt:lpstr>
      <vt:lpstr>Wingdings 3</vt:lpstr>
      <vt:lpstr>Facette</vt:lpstr>
      <vt:lpstr>Foxit PDF Document</vt:lpstr>
      <vt:lpstr>Présentation PowerPoint</vt:lpstr>
      <vt:lpstr>Présentation PowerPoint</vt:lpstr>
      <vt:lpstr>Organisation de la Section Sportive</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yann arabeyre</dc:creator>
  <cp:lastModifiedBy>Régis Chahen</cp:lastModifiedBy>
  <cp:revision>171</cp:revision>
  <dcterms:created xsi:type="dcterms:W3CDTF">2015-05-11T20:17:59Z</dcterms:created>
  <dcterms:modified xsi:type="dcterms:W3CDTF">2021-04-19T20:34:19Z</dcterms:modified>
</cp:coreProperties>
</file>